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25"/>
  </p:notesMasterIdLst>
  <p:handoutMasterIdLst>
    <p:handoutMasterId r:id="rId26"/>
  </p:handoutMasterIdLst>
  <p:sldIdLst>
    <p:sldId id="305" r:id="rId2"/>
    <p:sldId id="258" r:id="rId3"/>
    <p:sldId id="263" r:id="rId4"/>
    <p:sldId id="264" r:id="rId5"/>
    <p:sldId id="294" r:id="rId6"/>
    <p:sldId id="289" r:id="rId7"/>
    <p:sldId id="315" r:id="rId8"/>
    <p:sldId id="316" r:id="rId9"/>
    <p:sldId id="317" r:id="rId10"/>
    <p:sldId id="290" r:id="rId11"/>
    <p:sldId id="318" r:id="rId12"/>
    <p:sldId id="319" r:id="rId13"/>
    <p:sldId id="325" r:id="rId14"/>
    <p:sldId id="306" r:id="rId15"/>
    <p:sldId id="291" r:id="rId16"/>
    <p:sldId id="320" r:id="rId17"/>
    <p:sldId id="292" r:id="rId18"/>
    <p:sldId id="321" r:id="rId19"/>
    <p:sldId id="322" r:id="rId20"/>
    <p:sldId id="293" r:id="rId21"/>
    <p:sldId id="324" r:id="rId22"/>
    <p:sldId id="323" r:id="rId23"/>
    <p:sldId id="267" r:id="rId24"/>
  </p:sldIdLst>
  <p:sldSz cx="9144000" cy="6858000" type="screen4x3"/>
  <p:notesSz cx="6858000" cy="9144000"/>
  <p:embeddedFontLst>
    <p:embeddedFont>
      <p:font typeface="Roboto" panose="02000000000000000000" pitchFamily="2" charset="0"/>
      <p:regular r:id="rId27"/>
      <p:bold r:id="rId28"/>
      <p:italic r:id="rId29"/>
      <p:boldItalic r:id="rId30"/>
    </p:embeddedFont>
    <p:embeddedFont>
      <p:font typeface="Twinkl" pitchFamily="2" charset="0"/>
      <p:regular r:id="rId31"/>
      <p:bold r:id="rId32"/>
    </p:embeddedFont>
    <p:embeddedFont>
      <p:font typeface="Twinkl Cursive Looped" panose="02000000000000000000" pitchFamily="2" charset="0"/>
      <p:regular r:id="rId33"/>
      <p:bold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4" pos="340" userDrawn="1">
          <p15:clr>
            <a:srgbClr val="A4A3A4"/>
          </p15:clr>
        </p15:guide>
        <p15:guide id="5" orient="horz" pos="3974" userDrawn="1">
          <p15:clr>
            <a:srgbClr val="A4A3A4"/>
          </p15:clr>
        </p15:guide>
        <p15:guide id="6" pos="5420" userDrawn="1">
          <p15:clr>
            <a:srgbClr val="A4A3A4"/>
          </p15:clr>
        </p15:guide>
        <p15:guide id="7" orient="horz" pos="346" userDrawn="1">
          <p15:clr>
            <a:srgbClr val="A4A3A4"/>
          </p15:clr>
        </p15:guide>
        <p15:guide id="8" pos="476" userDrawn="1">
          <p15:clr>
            <a:srgbClr val="A4A3A4"/>
          </p15:clr>
        </p15:guide>
        <p15:guide id="9" orient="horz" pos="482" userDrawn="1">
          <p15:clr>
            <a:srgbClr val="A4A3A4"/>
          </p15:clr>
        </p15:guide>
        <p15:guide id="10" orient="horz" pos="3838" userDrawn="1">
          <p15:clr>
            <a:srgbClr val="A4A3A4"/>
          </p15:clr>
        </p15:guide>
        <p15:guide id="11" pos="528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0C8E5"/>
    <a:srgbClr val="E6E6E6"/>
    <a:srgbClr val="01407D"/>
    <a:srgbClr val="53A6CF"/>
    <a:srgbClr val="689429"/>
    <a:srgbClr val="F9B000"/>
    <a:srgbClr val="85BD33"/>
    <a:srgbClr val="BAD56D"/>
    <a:srgbClr val="643C90"/>
    <a:srgbClr val="CC47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357" autoAdjust="0"/>
  </p:normalViewPr>
  <p:slideViewPr>
    <p:cSldViewPr showGuides="1">
      <p:cViewPr varScale="1">
        <p:scale>
          <a:sx n="114" d="100"/>
          <a:sy n="114" d="100"/>
        </p:scale>
        <p:origin x="1506" y="102"/>
      </p:cViewPr>
      <p:guideLst>
        <p:guide orient="horz" pos="2160"/>
        <p:guide pos="2880"/>
        <p:guide pos="340"/>
        <p:guide orient="horz" pos="3974"/>
        <p:guide pos="5420"/>
        <p:guide orient="horz" pos="346"/>
        <p:guide pos="476"/>
        <p:guide orient="horz" pos="482"/>
        <p:guide orient="horz" pos="3838"/>
        <p:guide pos="5284"/>
      </p:guideLst>
    </p:cSldViewPr>
  </p:slideViewPr>
  <p:notesTextViewPr>
    <p:cViewPr>
      <p:scale>
        <a:sx n="3" d="2"/>
        <a:sy n="3" d="2"/>
      </p:scale>
      <p:origin x="0" y="0"/>
    </p:cViewPr>
  </p:notesTextViewPr>
  <p:notesViewPr>
    <p:cSldViewPr showGuides="1">
      <p:cViewPr varScale="1">
        <p:scale>
          <a:sx n="77" d="100"/>
          <a:sy n="77" d="100"/>
        </p:scale>
        <p:origin x="2646"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latin typeface="Roboto" panose="02000000000000000000" pitchFamily="2" charset="0"/>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34F151-63AC-41CE-96F5-7702E930870C}" type="datetimeFigureOut">
              <a:rPr lang="en-GB" smtClean="0">
                <a:latin typeface="Roboto" panose="02000000000000000000" pitchFamily="2" charset="0"/>
              </a:rPr>
              <a:t>05/06/2020</a:t>
            </a:fld>
            <a:endParaRPr lang="en-GB" dirty="0">
              <a:latin typeface="Roboto" panose="02000000000000000000" pitchFamily="2" charset="0"/>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latin typeface="Roboto" panose="02000000000000000000" pitchFamily="2" charset="0"/>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76B846-B279-40AC-BFF5-DBC4013370C2}" type="slidenum">
              <a:rPr lang="en-GB" smtClean="0">
                <a:latin typeface="Roboto" panose="02000000000000000000" pitchFamily="2" charset="0"/>
              </a:rPr>
              <a:t>‹#›</a:t>
            </a:fld>
            <a:endParaRPr lang="en-GB" dirty="0">
              <a:latin typeface="Roboto" panose="02000000000000000000" pitchFamily="2" charset="0"/>
            </a:endParaRPr>
          </a:p>
        </p:txBody>
      </p:sp>
    </p:spTree>
    <p:extLst>
      <p:ext uri="{BB962C8B-B14F-4D97-AF65-F5344CB8AC3E}">
        <p14:creationId xmlns:p14="http://schemas.microsoft.com/office/powerpoint/2010/main" val="2645397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Roboto" panose="02000000000000000000" pitchFamily="2"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Roboto" panose="02000000000000000000" pitchFamily="2" charset="0"/>
              </a:defRPr>
            </a:lvl1pPr>
          </a:lstStyle>
          <a:p>
            <a:fld id="{3D02C5D1-7818-41B5-ABAD-5E4B38A5388F}" type="datetimeFigureOut">
              <a:rPr lang="en-GB" smtClean="0"/>
              <a:pPr/>
              <a:t>05/06/2020</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Roboto" panose="02000000000000000000" pitchFamily="2"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Roboto" panose="02000000000000000000" pitchFamily="2" charset="0"/>
              </a:defRPr>
            </a:lvl1pPr>
          </a:lstStyle>
          <a:p>
            <a:fld id="{FA521341-850D-40E1-BB3D-87946DC9B06D}" type="slidenum">
              <a:rPr lang="en-GB" smtClean="0"/>
              <a:pPr/>
              <a:t>‹#›</a:t>
            </a:fld>
            <a:endParaRPr lang="en-GB" dirty="0"/>
          </a:p>
        </p:txBody>
      </p:sp>
    </p:spTree>
    <p:extLst>
      <p:ext uri="{BB962C8B-B14F-4D97-AF65-F5344CB8AC3E}">
        <p14:creationId xmlns:p14="http://schemas.microsoft.com/office/powerpoint/2010/main" val="847048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Roboto" panose="02000000000000000000" pitchFamily="2" charset="0"/>
        <a:ea typeface="+mn-ea"/>
        <a:cs typeface="+mn-cs"/>
      </a:defRPr>
    </a:lvl1pPr>
    <a:lvl2pPr marL="457200" algn="l" defTabSz="914400" rtl="0" eaLnBrk="1" latinLnBrk="0" hangingPunct="1">
      <a:defRPr sz="1200" kern="1200">
        <a:solidFill>
          <a:schemeClr val="tx1"/>
        </a:solidFill>
        <a:latin typeface="Roboto" panose="02000000000000000000" pitchFamily="2" charset="0"/>
        <a:ea typeface="+mn-ea"/>
        <a:cs typeface="+mn-cs"/>
      </a:defRPr>
    </a:lvl2pPr>
    <a:lvl3pPr marL="914400" algn="l" defTabSz="914400" rtl="0" eaLnBrk="1" latinLnBrk="0" hangingPunct="1">
      <a:defRPr sz="1200" kern="1200">
        <a:solidFill>
          <a:schemeClr val="tx1"/>
        </a:solidFill>
        <a:latin typeface="Roboto" panose="02000000000000000000" pitchFamily="2" charset="0"/>
        <a:ea typeface="+mn-ea"/>
        <a:cs typeface="+mn-cs"/>
      </a:defRPr>
    </a:lvl3pPr>
    <a:lvl4pPr marL="1371600" algn="l" defTabSz="914400" rtl="0" eaLnBrk="1" latinLnBrk="0" hangingPunct="1">
      <a:defRPr sz="1200" kern="1200">
        <a:solidFill>
          <a:schemeClr val="tx1"/>
        </a:solidFill>
        <a:latin typeface="Roboto" panose="02000000000000000000" pitchFamily="2" charset="0"/>
        <a:ea typeface="+mn-ea"/>
        <a:cs typeface="+mn-cs"/>
      </a:defRPr>
    </a:lvl4pPr>
    <a:lvl5pPr marL="1828800" algn="l" defTabSz="914400" rtl="0" eaLnBrk="1" latinLnBrk="0" hangingPunct="1">
      <a:defRPr sz="1200" kern="1200">
        <a:solidFill>
          <a:schemeClr val="tx1"/>
        </a:solidFill>
        <a:latin typeface="Roboto"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GB" sz="1200" b="0" i="0" u="none" strike="noStrike" kern="1200" dirty="0">
                <a:solidFill>
                  <a:schemeClr val="tx1"/>
                </a:solidFill>
                <a:effectLst/>
                <a:latin typeface="Roboto" panose="02000000000000000000" pitchFamily="2" charset="0"/>
                <a:ea typeface="+mn-ea"/>
                <a:cs typeface="+mn-cs"/>
              </a:rPr>
              <a:t>We hope you find the information on our website and resources useful. This resource is provided for informational and educational purposes only. It is intended to offer general information and should never be taken as professional advice on mental health. As information on mental health is complex and is a developing area, we do not warrant that the information provided is correct. You and your students should not rely on the material included within this resource and we do not accept any responsibility if you or your students do. As mental health is complex, you should undertake proper and relevant training before teaching on mental health. These resources are intended to support you once you have received such training. It is up to you to contact a suitably qualified health professional if you are concerned about your mental health and it is up to you to advise your students to contact a suitably qualified health professional if they are concerned about their mental health. When using this resource, you are responsible for the safety of those involved with using this resource, including staff and students. It is up to you to follow your school or organisation’s safeguarding policies and procedures should your use of this resource raise anything covered by the policies or procedures.</a:t>
            </a:r>
            <a:endParaRPr lang="en-GB" b="0" dirty="0">
              <a:effectLst/>
            </a:endParaRPr>
          </a:p>
        </p:txBody>
      </p:sp>
      <p:sp>
        <p:nvSpPr>
          <p:cNvPr id="4" name="Slide Number Placeholder 3"/>
          <p:cNvSpPr>
            <a:spLocks noGrp="1"/>
          </p:cNvSpPr>
          <p:nvPr>
            <p:ph type="sldNum" sz="quarter" idx="5"/>
          </p:nvPr>
        </p:nvSpPr>
        <p:spPr/>
        <p:txBody>
          <a:bodyPr/>
          <a:lstStyle/>
          <a:p>
            <a:fld id="{FA521341-850D-40E1-BB3D-87946DC9B06D}" type="slidenum">
              <a:rPr lang="en-GB" smtClean="0"/>
              <a:pPr/>
              <a:t>1</a:t>
            </a:fld>
            <a:endParaRPr lang="en-GB" dirty="0"/>
          </a:p>
        </p:txBody>
      </p:sp>
    </p:spTree>
    <p:extLst>
      <p:ext uri="{BB962C8B-B14F-4D97-AF65-F5344CB8AC3E}">
        <p14:creationId xmlns:p14="http://schemas.microsoft.com/office/powerpoint/2010/main" val="21206003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hyperlink" Target="https://www.twinkl.co.uk/resources/twinkl-life" TargetMode="Externa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hyperlink" Target="https://www.twinkl.co.uk/resources/twinkl-life" TargetMode="Externa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Unit Title Slide">
    <p:bg>
      <p:bgPr>
        <a:solidFill>
          <a:schemeClr val="accent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1510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522767" y="6196125"/>
            <a:ext cx="576495" cy="580719"/>
          </a:xfrm>
          <a:prstGeom prst="rect">
            <a:avLst/>
          </a:prstGeom>
        </p:spPr>
      </p:pic>
      <p:sp>
        <p:nvSpPr>
          <p:cNvPr id="4" name="Rectangle 3">
            <a:hlinkClick r:id="rId4"/>
          </p:cNvPr>
          <p:cNvSpPr/>
          <p:nvPr userDrawn="1"/>
        </p:nvSpPr>
        <p:spPr>
          <a:xfrm>
            <a:off x="4137660" y="5561814"/>
            <a:ext cx="868680" cy="553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370407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with Box">
    <p:spTree>
      <p:nvGrpSpPr>
        <p:cNvPr id="1" name=""/>
        <p:cNvGrpSpPr/>
        <p:nvPr/>
      </p:nvGrpSpPr>
      <p:grpSpPr>
        <a:xfrm>
          <a:off x="0" y="0"/>
          <a:ext cx="0" cy="0"/>
          <a:chOff x="0" y="0"/>
          <a:chExt cx="0" cy="0"/>
        </a:xfrm>
      </p:grpSpPr>
      <p:sp>
        <p:nvSpPr>
          <p:cNvPr id="4" name="Rounded Rectangle 3"/>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072497" y="5734211"/>
            <a:ext cx="576495" cy="580719"/>
          </a:xfrm>
          <a:prstGeom prst="rect">
            <a:avLst/>
          </a:prstGeom>
        </p:spPr>
      </p:pic>
    </p:spTree>
    <p:extLst>
      <p:ext uri="{BB962C8B-B14F-4D97-AF65-F5344CB8AC3E}">
        <p14:creationId xmlns:p14="http://schemas.microsoft.com/office/powerpoint/2010/main" val="3429871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Title 5"/>
          <p:cNvSpPr>
            <a:spLocks noGrp="1"/>
          </p:cNvSpPr>
          <p:nvPr>
            <p:ph type="title"/>
          </p:nvPr>
        </p:nvSpPr>
        <p:spPr>
          <a:xfrm>
            <a:off x="457198" y="478895"/>
            <a:ext cx="8220075" cy="994306"/>
          </a:xfrm>
        </p:spPr>
        <p:txBody>
          <a:bodyPr>
            <a:noAutofit/>
          </a:bodyPr>
          <a:lstStyle>
            <a:lvl1pPr>
              <a:defRPr>
                <a:latin typeface="Twinkl"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261079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
        <p:nvSpPr>
          <p:cNvPr id="7" name="Rounded Rectangle 6"/>
          <p:cNvSpPr/>
          <p:nvPr userDrawn="1"/>
        </p:nvSpPr>
        <p:spPr bwMode="auto">
          <a:xfrm>
            <a:off x="503239" y="2930434"/>
            <a:ext cx="8137524" cy="341480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Rounded Rectangle 7"/>
          <p:cNvSpPr/>
          <p:nvPr userDrawn="1"/>
        </p:nvSpPr>
        <p:spPr bwMode="auto">
          <a:xfrm>
            <a:off x="503239" y="512763"/>
            <a:ext cx="8137524" cy="2193019"/>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9" name="Title 1"/>
          <p:cNvSpPr txBox="1">
            <a:spLocks/>
          </p:cNvSpPr>
          <p:nvPr userDrawn="1"/>
        </p:nvSpPr>
        <p:spPr>
          <a:xfrm>
            <a:off x="628650" y="3071286"/>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Twinkl" pitchFamily="50" charset="0"/>
              </a:rPr>
              <a:t>Success Criteria</a:t>
            </a:r>
          </a:p>
        </p:txBody>
      </p:sp>
      <p:sp>
        <p:nvSpPr>
          <p:cNvPr id="10" name="Title 1"/>
          <p:cNvSpPr txBox="1">
            <a:spLocks/>
          </p:cNvSpPr>
          <p:nvPr userDrawn="1"/>
        </p:nvSpPr>
        <p:spPr>
          <a:xfrm>
            <a:off x="628648" y="734785"/>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Twinkl" pitchFamily="50" charset="0"/>
              </a:rPr>
              <a:t>Aim</a:t>
            </a:r>
          </a:p>
        </p:txBody>
      </p:sp>
      <p:sp>
        <p:nvSpPr>
          <p:cNvPr id="11" name="Content Placeholder 15"/>
          <p:cNvSpPr>
            <a:spLocks noGrp="1"/>
          </p:cNvSpPr>
          <p:nvPr>
            <p:ph idx="1"/>
          </p:nvPr>
        </p:nvSpPr>
        <p:spPr>
          <a:xfrm>
            <a:off x="628650" y="1127760"/>
            <a:ext cx="7886700" cy="1409700"/>
          </a:xfrm>
        </p:spPr>
        <p:txBody>
          <a:bodyPr>
            <a:normAutofit fontScale="92500" lnSpcReduction="10000"/>
          </a:bodyPr>
          <a:lstStyle>
            <a:lvl1pPr>
              <a:defRPr>
                <a:latin typeface="Twinkl" pitchFamily="50" charset="0"/>
              </a:defRPr>
            </a:lvl1pPr>
            <a:lvl2pPr>
              <a:defRPr/>
            </a:lvl2pPr>
          </a:lstStyle>
          <a:p>
            <a:pPr lvl="0"/>
            <a:r>
              <a:rPr lang="en-US"/>
              <a:t>Click to edit Master text styles</a:t>
            </a:r>
          </a:p>
          <a:p>
            <a:pPr lvl="1"/>
            <a:r>
              <a:rPr lang="en-US"/>
              <a:t>Second level</a:t>
            </a:r>
          </a:p>
          <a:p>
            <a:pPr lvl="2"/>
            <a:r>
              <a:rPr lang="en-US"/>
              <a:t>Third level</a:t>
            </a:r>
          </a:p>
        </p:txBody>
      </p:sp>
      <p:sp>
        <p:nvSpPr>
          <p:cNvPr id="12" name="Content Placeholder 15"/>
          <p:cNvSpPr txBox="1">
            <a:spLocks/>
          </p:cNvSpPr>
          <p:nvPr userDrawn="1"/>
        </p:nvSpPr>
        <p:spPr>
          <a:xfrm>
            <a:off x="628650" y="3466803"/>
            <a:ext cx="7886700" cy="1409700"/>
          </a:xfrm>
          <a:prstGeom prst="rect">
            <a:avLst/>
          </a:prstGeom>
          <a:noFill/>
          <a:ln w="25400">
            <a:noFill/>
          </a:ln>
        </p:spPr>
        <p:txBody>
          <a:bodyPr vert="horz" lIns="180000" tIns="252000" rIns="252000" bIns="18000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Twinkl" pitchFamily="50" charset="0"/>
              </a:rPr>
              <a:t>Statement 1 Lorem ipsum </a:t>
            </a:r>
            <a:r>
              <a:rPr lang="en-GB" dirty="0" err="1">
                <a:latin typeface="Twinkl" pitchFamily="50" charset="0"/>
              </a:rPr>
              <a:t>dolor</a:t>
            </a:r>
            <a:r>
              <a:rPr lang="en-GB" dirty="0">
                <a:latin typeface="Twinkl" pitchFamily="50" charset="0"/>
              </a:rPr>
              <a:t> sit </a:t>
            </a:r>
            <a:r>
              <a:rPr lang="en-GB" dirty="0" err="1">
                <a:latin typeface="Twinkl" pitchFamily="50" charset="0"/>
              </a:rPr>
              <a:t>amet</a:t>
            </a:r>
            <a:r>
              <a:rPr lang="en-GB" dirty="0">
                <a:latin typeface="Twinkl" pitchFamily="50" charset="0"/>
              </a:rPr>
              <a:t>, </a:t>
            </a:r>
            <a:r>
              <a:rPr lang="en-GB" dirty="0" err="1">
                <a:latin typeface="Twinkl" pitchFamily="50" charset="0"/>
              </a:rPr>
              <a:t>consectetur</a:t>
            </a:r>
            <a:r>
              <a:rPr lang="en-GB" dirty="0">
                <a:latin typeface="Twinkl" pitchFamily="50" charset="0"/>
              </a:rPr>
              <a:t> </a:t>
            </a:r>
            <a:r>
              <a:rPr lang="en-GB" dirty="0" err="1">
                <a:latin typeface="Twinkl" pitchFamily="50" charset="0"/>
              </a:rPr>
              <a:t>adipiscing</a:t>
            </a:r>
            <a:r>
              <a:rPr lang="en-GB" dirty="0">
                <a:latin typeface="Twinkl" pitchFamily="50" charset="0"/>
              </a:rPr>
              <a:t> </a:t>
            </a:r>
            <a:r>
              <a:rPr lang="en-GB" dirty="0" err="1">
                <a:latin typeface="Twinkl" pitchFamily="50" charset="0"/>
              </a:rPr>
              <a:t>elit</a:t>
            </a:r>
            <a:r>
              <a:rPr lang="en-GB" dirty="0">
                <a:latin typeface="Twinkl" pitchFamily="50" charset="0"/>
              </a:rPr>
              <a:t>.</a:t>
            </a:r>
          </a:p>
          <a:p>
            <a:r>
              <a:rPr lang="en-GB" dirty="0">
                <a:latin typeface="Twinkl" pitchFamily="50" charset="0"/>
              </a:rPr>
              <a:t>Statement 2</a:t>
            </a:r>
          </a:p>
          <a:p>
            <a:pPr lvl="1"/>
            <a:r>
              <a:rPr lang="en-GB" dirty="0">
                <a:latin typeface="Twinkl" pitchFamily="50" charset="0"/>
              </a:rPr>
              <a:t>Sub statement</a:t>
            </a:r>
          </a:p>
        </p:txBody>
      </p:sp>
    </p:spTree>
    <p:extLst>
      <p:ext uri="{BB962C8B-B14F-4D97-AF65-F5344CB8AC3E}">
        <p14:creationId xmlns:p14="http://schemas.microsoft.com/office/powerpoint/2010/main" val="22575232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522767" y="6196125"/>
            <a:ext cx="576495" cy="580719"/>
          </a:xfrm>
          <a:prstGeom prst="rect">
            <a:avLst/>
          </a:prstGeom>
        </p:spPr>
      </p:pic>
      <p:sp>
        <p:nvSpPr>
          <p:cNvPr id="4" name="Rectangle 3">
            <a:hlinkClick r:id="rId4"/>
          </p:cNvPr>
          <p:cNvSpPr/>
          <p:nvPr userDrawn="1"/>
        </p:nvSpPr>
        <p:spPr>
          <a:xfrm>
            <a:off x="4137660" y="3152488"/>
            <a:ext cx="868680" cy="553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819737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93596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blackWhite">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9745" y="695325"/>
            <a:ext cx="8164510" cy="1150938"/>
          </a:xfrm>
          <a:prstGeom prst="roundRect">
            <a:avLst>
              <a:gd name="adj" fmla="val 9641"/>
            </a:avLst>
          </a:prstGeom>
          <a:noFill/>
          <a:ln w="25400">
            <a:noFill/>
          </a:ln>
        </p:spPr>
        <p:txBody>
          <a:bodyPr vert="horz" lIns="252000" tIns="252000" rIns="252000" bIns="252000" rtlCol="0" anchor="ctr" anchorCtr="1">
            <a:normAutofit/>
          </a:bodyPr>
          <a:lstStyle/>
          <a:p>
            <a:r>
              <a:rPr lang="en-US"/>
              <a:t>Click to edit Master title style</a:t>
            </a:r>
            <a:endParaRPr lang="en-US" dirty="0"/>
          </a:p>
        </p:txBody>
      </p:sp>
      <p:sp>
        <p:nvSpPr>
          <p:cNvPr id="3" name="Text Placeholder 2"/>
          <p:cNvSpPr>
            <a:spLocks noGrp="1"/>
          </p:cNvSpPr>
          <p:nvPr>
            <p:ph type="body" idx="1"/>
          </p:nvPr>
        </p:nvSpPr>
        <p:spPr>
          <a:xfrm>
            <a:off x="489745" y="1957386"/>
            <a:ext cx="8164510" cy="4387851"/>
          </a:xfrm>
          <a:prstGeom prst="roundRect">
            <a:avLst>
              <a:gd name="adj" fmla="val 2585"/>
            </a:avLst>
          </a:prstGeom>
          <a:noFill/>
          <a:ln w="25400">
            <a:noFill/>
          </a:ln>
        </p:spPr>
        <p:txBody>
          <a:bodyPr vert="horz" lIns="252000" tIns="252000" rIns="252000" bIns="25200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389201"/>
      </p:ext>
    </p:extLst>
  </p:cSld>
  <p:clrMap bg1="lt1" tx1="dk1" bg2="lt2" tx2="dk2" accent1="accent1" accent2="accent2" accent3="accent3" accent4="accent4" accent5="accent5" accent6="accent6" hlink="hlink" folHlink="folHlink"/>
  <p:sldLayoutIdLst>
    <p:sldLayoutId id="2147483671" r:id="rId1"/>
    <p:sldLayoutId id="2147483661" r:id="rId2"/>
    <p:sldLayoutId id="2147483667" r:id="rId3"/>
    <p:sldLayoutId id="2147483662" r:id="rId4"/>
    <p:sldLayoutId id="2147483663" r:id="rId5"/>
    <p:sldLayoutId id="2147483666" r:id="rId6"/>
    <p:sldLayoutId id="2147483669" r:id="rId7"/>
  </p:sldLayoutIdLst>
  <p:txStyles>
    <p:title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9.png"/><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Layout" Target="../slideLayouts/slideLayout4.xml"/><Relationship Id="rId5" Type="http://schemas.openxmlformats.org/officeDocument/2006/relationships/slide" Target="slide17.xml"/><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slide" Target="slide19.xml"/><Relationship Id="rId7" Type="http://schemas.openxmlformats.org/officeDocument/2006/relationships/image" Target="../media/image37.png"/><Relationship Id="rId2" Type="http://schemas.openxmlformats.org/officeDocument/2006/relationships/image" Target="../media/image17.png"/><Relationship Id="rId1" Type="http://schemas.openxmlformats.org/officeDocument/2006/relationships/slideLayout" Target="../slideLayouts/slideLayout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 Id="rId9" Type="http://schemas.openxmlformats.org/officeDocument/2006/relationships/image" Target="../media/image39.png"/></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hyperlink" Target="https://www.pshe-association.org.uk/curriculum-and-resources/resources/programme-study-pshe-education-key-stages-1%E2%80%935" TargetMode="Externa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hyperlink" Target="https://www.pshe-association.org.uk/curriculum-and-resources/resources/programme-study-pshe-education-key-stages-1%E2%80%935" TargetMode="Externa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9.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16.png"/><Relationship Id="rId2" Type="http://schemas.openxmlformats.org/officeDocument/2006/relationships/image" Target="../media/image17.png"/><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251423"/>
            <a:ext cx="9144000" cy="612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3" name="Straight Connector 2"/>
          <p:cNvCxnSpPr/>
          <p:nvPr/>
        </p:nvCxnSpPr>
        <p:spPr>
          <a:xfrm>
            <a:off x="0" y="6251423"/>
            <a:ext cx="926123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2501463" y="6464797"/>
            <a:ext cx="4141075" cy="207749"/>
          </a:xfrm>
          <a:prstGeom prst="rect">
            <a:avLst/>
          </a:prstGeom>
          <a:noFill/>
        </p:spPr>
        <p:txBody>
          <a:bodyPr wrap="square" lIns="0" tIns="0" rIns="0" bIns="0" rtlCol="0" anchor="ctr" anchorCtr="1">
            <a:noAutofit/>
          </a:bodyPr>
          <a:lstStyle/>
          <a:p>
            <a:pPr algn="ctr">
              <a:lnSpc>
                <a:spcPct val="107000"/>
              </a:lnSpc>
              <a:spcAft>
                <a:spcPts val="0"/>
              </a:spcAft>
            </a:pPr>
            <a:r>
              <a:rPr lang="en-GB" sz="800" b="1" dirty="0">
                <a:solidFill>
                  <a:srgbClr val="FFFFFF"/>
                </a:solidFill>
                <a:latin typeface="Roboto" panose="02000000000000000000" pitchFamily="2" charset="0"/>
                <a:ea typeface="Calibri" panose="020F0502020204030204" pitchFamily="34" charset="0"/>
                <a:cs typeface="Arial" panose="020B0604020202020204" pitchFamily="34" charset="0"/>
              </a:rPr>
              <a:t>PSHE and Citizenship | LKS2 | Health and Wellbeing | Back to School | Feelings</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64823" y="1051093"/>
            <a:ext cx="1614353" cy="934372"/>
          </a:xfrm>
          <a:prstGeom prst="rect">
            <a:avLst/>
          </a:prstGeom>
        </p:spPr>
      </p:pic>
      <p:sp>
        <p:nvSpPr>
          <p:cNvPr id="6" name="Text Placeholder 16"/>
          <p:cNvSpPr txBox="1">
            <a:spLocks/>
          </p:cNvSpPr>
          <p:nvPr/>
        </p:nvSpPr>
        <p:spPr>
          <a:xfrm>
            <a:off x="971600" y="3199950"/>
            <a:ext cx="7200800" cy="543989"/>
          </a:xfrm>
          <a:prstGeom prst="roundRect">
            <a:avLst>
              <a:gd name="adj" fmla="val 2585"/>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solidFill>
                  <a:schemeClr val="bg1"/>
                </a:solidFill>
                <a:latin typeface="Roboto" panose="02000000000000000000" pitchFamily="2" charset="0"/>
                <a:cs typeface="Arial" panose="020B0604020202020204" pitchFamily="34" charset="0"/>
              </a:rPr>
              <a:t>Health and Wellbeing | Back to School</a:t>
            </a:r>
          </a:p>
        </p:txBody>
      </p:sp>
      <p:sp>
        <p:nvSpPr>
          <p:cNvPr id="7" name="Title 17"/>
          <p:cNvSpPr txBox="1">
            <a:spLocks/>
          </p:cNvSpPr>
          <p:nvPr/>
        </p:nvSpPr>
        <p:spPr>
          <a:xfrm>
            <a:off x="755650" y="2359034"/>
            <a:ext cx="7632700" cy="655294"/>
          </a:xfrm>
          <a:prstGeom prst="roundRect">
            <a:avLst>
              <a:gd name="adj" fmla="val 9641"/>
            </a:avLst>
          </a:prstGeom>
        </p:spPr>
        <p:txBody>
          <a:bodyPr/>
          <a:lst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a:lstStyle>
          <a:p>
            <a:pPr algn="ctr"/>
            <a:r>
              <a:rPr lang="en-GB" sz="5400" dirty="0">
                <a:solidFill>
                  <a:schemeClr val="bg1"/>
                </a:solidFill>
                <a:latin typeface="Roboto" panose="02000000000000000000" pitchFamily="2" charset="0"/>
                <a:cs typeface="Arial" panose="020B0604020202020204" pitchFamily="34" charset="0"/>
              </a:rPr>
              <a:t>PSHE and Citizenship</a:t>
            </a:r>
          </a:p>
        </p:txBody>
      </p:sp>
    </p:spTree>
    <p:extLst>
      <p:ext uri="{BB962C8B-B14F-4D97-AF65-F5344CB8AC3E}">
        <p14:creationId xmlns:p14="http://schemas.microsoft.com/office/powerpoint/2010/main" val="14076062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a:xfrm>
            <a:off x="457198" y="436606"/>
            <a:ext cx="8220075" cy="5584682"/>
          </a:xfrm>
          <a:prstGeom prst="roundRect">
            <a:avLst>
              <a:gd name="adj" fmla="val 2203"/>
            </a:avLst>
          </a:prstGeom>
        </p:spPr>
        <p:txBody>
          <a:bodyPr/>
          <a:lstStyle/>
          <a:p>
            <a:r>
              <a:rPr lang="en-GB" sz="5400" dirty="0">
                <a:latin typeface="Twinkl" pitchFamily="2" charset="0"/>
              </a:rPr>
              <a:t>Exploring</a:t>
            </a:r>
          </a:p>
        </p:txBody>
      </p:sp>
    </p:spTree>
    <p:extLst>
      <p:ext uri="{BB962C8B-B14F-4D97-AF65-F5344CB8AC3E}">
        <p14:creationId xmlns:p14="http://schemas.microsoft.com/office/powerpoint/2010/main" val="7169103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5CFDF-7D4D-4639-9E99-65259E09F3E9}"/>
              </a:ext>
            </a:extLst>
          </p:cNvPr>
          <p:cNvSpPr>
            <a:spLocks noGrp="1"/>
          </p:cNvSpPr>
          <p:nvPr>
            <p:ph type="title"/>
          </p:nvPr>
        </p:nvSpPr>
        <p:spPr>
          <a:xfrm>
            <a:off x="457198" y="706502"/>
            <a:ext cx="8220075" cy="994306"/>
          </a:xfrm>
        </p:spPr>
        <p:txBody>
          <a:bodyPr/>
          <a:lstStyle/>
          <a:p>
            <a:r>
              <a:rPr lang="en-GB" dirty="0"/>
              <a:t>Same Experience, </a:t>
            </a:r>
            <a:br>
              <a:rPr lang="en-GB" dirty="0"/>
            </a:br>
            <a:r>
              <a:rPr lang="en-GB" dirty="0"/>
              <a:t>Different Feelings</a:t>
            </a:r>
          </a:p>
        </p:txBody>
      </p:sp>
      <p:pic>
        <p:nvPicPr>
          <p:cNvPr id="3" name="Group Work">
            <a:extLst>
              <a:ext uri="{FF2B5EF4-FFF2-40B4-BE49-F238E27FC236}">
                <a16:creationId xmlns:a16="http://schemas.microsoft.com/office/drawing/2014/main" id="{69BEADE1-66B6-406C-95B9-858B83153C9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740250" y="544048"/>
            <a:ext cx="864000" cy="864000"/>
          </a:xfrm>
          <a:prstGeom prst="rect">
            <a:avLst/>
          </a:prstGeom>
        </p:spPr>
      </p:pic>
      <p:sp>
        <p:nvSpPr>
          <p:cNvPr id="5" name="Rectangle 4">
            <a:extLst>
              <a:ext uri="{FF2B5EF4-FFF2-40B4-BE49-F238E27FC236}">
                <a16:creationId xmlns:a16="http://schemas.microsoft.com/office/drawing/2014/main" id="{26BA728E-7B1A-491B-BA26-C97FB35C3B62}"/>
              </a:ext>
            </a:extLst>
          </p:cNvPr>
          <p:cNvSpPr/>
          <p:nvPr/>
        </p:nvSpPr>
        <p:spPr>
          <a:xfrm>
            <a:off x="4932040" y="2492897"/>
            <a:ext cx="3456310" cy="936104"/>
          </a:xfrm>
          <a:prstGeom prst="rect">
            <a:avLst/>
          </a:prstGeom>
          <a:solidFill>
            <a:srgbClr val="F188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In your groups, look carefully at the scenario cards you have been given.</a:t>
            </a:r>
          </a:p>
        </p:txBody>
      </p:sp>
      <p:sp>
        <p:nvSpPr>
          <p:cNvPr id="6" name="Rectangle 5">
            <a:extLst>
              <a:ext uri="{FF2B5EF4-FFF2-40B4-BE49-F238E27FC236}">
                <a16:creationId xmlns:a16="http://schemas.microsoft.com/office/drawing/2014/main" id="{ED704C2B-F506-4241-B1C8-C8DA562042D9}"/>
              </a:ext>
            </a:extLst>
          </p:cNvPr>
          <p:cNvSpPr/>
          <p:nvPr/>
        </p:nvSpPr>
        <p:spPr>
          <a:xfrm>
            <a:off x="4932040" y="3533835"/>
            <a:ext cx="3456310" cy="1263317"/>
          </a:xfrm>
          <a:prstGeom prst="rect">
            <a:avLst/>
          </a:prstGeom>
          <a:solidFill>
            <a:srgbClr val="F9B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Read each scenario and then, </a:t>
            </a:r>
            <a:br>
              <a:rPr lang="en-GB" dirty="0"/>
            </a:br>
            <a:r>
              <a:rPr lang="en-GB" dirty="0"/>
              <a:t>as a group, discuss the feeling that each of the children </a:t>
            </a:r>
            <a:br>
              <a:rPr lang="en-GB" dirty="0"/>
            </a:br>
            <a:r>
              <a:rPr lang="en-GB" dirty="0"/>
              <a:t>are experiencing.</a:t>
            </a:r>
          </a:p>
        </p:txBody>
      </p:sp>
      <p:pic>
        <p:nvPicPr>
          <p:cNvPr id="4" name="Picture 3">
            <a:extLst>
              <a:ext uri="{FF2B5EF4-FFF2-40B4-BE49-F238E27FC236}">
                <a16:creationId xmlns:a16="http://schemas.microsoft.com/office/drawing/2014/main" id="{61E3643D-89F0-4852-B0A7-E096457E7B2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55650" y="2132856"/>
            <a:ext cx="4177250" cy="2951857"/>
          </a:xfrm>
          <a:prstGeom prst="rect">
            <a:avLst/>
          </a:prstGeom>
          <a:ln>
            <a:solidFill>
              <a:schemeClr val="tx1"/>
            </a:solidFill>
          </a:ln>
          <a:effectLst>
            <a:outerShdw blurRad="50800" dist="38100" dir="2700000" algn="tl" rotWithShape="0">
              <a:prstClr val="black">
                <a:alpha val="40000"/>
              </a:prstClr>
            </a:outerShdw>
          </a:effectLst>
        </p:spPr>
      </p:pic>
      <p:sp>
        <p:nvSpPr>
          <p:cNvPr id="7" name="Rectangle 6">
            <a:extLst>
              <a:ext uri="{FF2B5EF4-FFF2-40B4-BE49-F238E27FC236}">
                <a16:creationId xmlns:a16="http://schemas.microsoft.com/office/drawing/2014/main" id="{02C2BAD0-8B0F-4FA9-8E73-612509FF853F}"/>
              </a:ext>
            </a:extLst>
          </p:cNvPr>
          <p:cNvSpPr/>
          <p:nvPr/>
        </p:nvSpPr>
        <p:spPr>
          <a:xfrm>
            <a:off x="755650" y="5373216"/>
            <a:ext cx="7632700" cy="719609"/>
          </a:xfrm>
          <a:prstGeom prst="rect">
            <a:avLst/>
          </a:prstGeom>
          <a:solidFill>
            <a:srgbClr val="85BD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Consider what each scenario has in common and what is different. Be prepared to share your thoughts with the class.</a:t>
            </a:r>
          </a:p>
        </p:txBody>
      </p:sp>
    </p:spTree>
    <p:extLst>
      <p:ext uri="{BB962C8B-B14F-4D97-AF65-F5344CB8AC3E}">
        <p14:creationId xmlns:p14="http://schemas.microsoft.com/office/powerpoint/2010/main" val="1992046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B4FA0-306E-4668-B1BD-2991DA936B44}"/>
              </a:ext>
            </a:extLst>
          </p:cNvPr>
          <p:cNvSpPr>
            <a:spLocks noGrp="1"/>
          </p:cNvSpPr>
          <p:nvPr>
            <p:ph type="title"/>
          </p:nvPr>
        </p:nvSpPr>
        <p:spPr/>
        <p:txBody>
          <a:bodyPr/>
          <a:lstStyle/>
          <a:p>
            <a:r>
              <a:rPr lang="en-GB" sz="3900" spc="-80" dirty="0"/>
              <a:t>Everyone Feels Differently</a:t>
            </a:r>
          </a:p>
        </p:txBody>
      </p:sp>
      <p:sp>
        <p:nvSpPr>
          <p:cNvPr id="6" name="Rectangle 5">
            <a:extLst>
              <a:ext uri="{FF2B5EF4-FFF2-40B4-BE49-F238E27FC236}">
                <a16:creationId xmlns:a16="http://schemas.microsoft.com/office/drawing/2014/main" id="{288287A2-F39F-4766-A29B-70947DB59C9A}"/>
              </a:ext>
            </a:extLst>
          </p:cNvPr>
          <p:cNvSpPr/>
          <p:nvPr/>
        </p:nvSpPr>
        <p:spPr>
          <a:xfrm>
            <a:off x="755650" y="1537906"/>
            <a:ext cx="7632700" cy="522942"/>
          </a:xfrm>
          <a:prstGeom prst="rect">
            <a:avLst/>
          </a:prstGeom>
          <a:solidFill>
            <a:srgbClr val="0093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Different people have different feelings, even during the same experience.</a:t>
            </a:r>
          </a:p>
        </p:txBody>
      </p:sp>
      <p:sp>
        <p:nvSpPr>
          <p:cNvPr id="7" name="Rectangle 6">
            <a:extLst>
              <a:ext uri="{FF2B5EF4-FFF2-40B4-BE49-F238E27FC236}">
                <a16:creationId xmlns:a16="http://schemas.microsoft.com/office/drawing/2014/main" id="{6FDE7C93-A8A9-4820-BCEE-9F3FA316A3E2}"/>
              </a:ext>
            </a:extLst>
          </p:cNvPr>
          <p:cNvSpPr/>
          <p:nvPr/>
        </p:nvSpPr>
        <p:spPr>
          <a:xfrm>
            <a:off x="755650" y="2340810"/>
            <a:ext cx="5760566" cy="1584176"/>
          </a:xfrm>
          <a:prstGeom prst="rect">
            <a:avLst/>
          </a:prstGeom>
          <a:solidFill>
            <a:srgbClr val="25B7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When faced with new or different challenges, some people feel excited while others may feel nervous. Happiness can be felt as a result of a good thing happening to someone but that same thing may cause someone else to feel disappointment.</a:t>
            </a:r>
          </a:p>
        </p:txBody>
      </p:sp>
      <p:sp>
        <p:nvSpPr>
          <p:cNvPr id="8" name="Rectangle 7">
            <a:extLst>
              <a:ext uri="{FF2B5EF4-FFF2-40B4-BE49-F238E27FC236}">
                <a16:creationId xmlns:a16="http://schemas.microsoft.com/office/drawing/2014/main" id="{6975148A-0F05-43ED-AB4D-21D96390EDC9}"/>
              </a:ext>
            </a:extLst>
          </p:cNvPr>
          <p:cNvSpPr/>
          <p:nvPr/>
        </p:nvSpPr>
        <p:spPr>
          <a:xfrm>
            <a:off x="755650" y="4204948"/>
            <a:ext cx="5760566" cy="960313"/>
          </a:xfrm>
          <a:prstGeom prst="rect">
            <a:avLst/>
          </a:prstGeom>
          <a:solidFill>
            <a:srgbClr val="47B1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Some people may feel anger when something unpleasant happens while other people could feel sadness, shame or fear.</a:t>
            </a:r>
          </a:p>
        </p:txBody>
      </p:sp>
      <p:sp>
        <p:nvSpPr>
          <p:cNvPr id="12" name="Rectangle 11">
            <a:extLst>
              <a:ext uri="{FF2B5EF4-FFF2-40B4-BE49-F238E27FC236}">
                <a16:creationId xmlns:a16="http://schemas.microsoft.com/office/drawing/2014/main" id="{A470CCD0-8D11-4913-BF8E-6747C36BA53F}"/>
              </a:ext>
            </a:extLst>
          </p:cNvPr>
          <p:cNvSpPr/>
          <p:nvPr/>
        </p:nvSpPr>
        <p:spPr>
          <a:xfrm>
            <a:off x="395536" y="5445224"/>
            <a:ext cx="8395762" cy="647601"/>
          </a:xfrm>
          <a:prstGeom prst="rect">
            <a:avLst/>
          </a:prstGeom>
          <a:solidFill>
            <a:srgbClr val="00A8E7"/>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Ins="1980000" rtlCol="0" anchor="ctr"/>
          <a:lstStyle/>
          <a:p>
            <a:pPr algn="ctr"/>
            <a:r>
              <a:rPr lang="en-GB" dirty="0"/>
              <a:t>Take a minute to think about how you feel now about being in school. </a:t>
            </a:r>
          </a:p>
        </p:txBody>
      </p:sp>
      <p:pic>
        <p:nvPicPr>
          <p:cNvPr id="13" name="border" descr="A close up of a screen&#10;&#10;Description automatically generated">
            <a:extLst>
              <a:ext uri="{FF2B5EF4-FFF2-40B4-BE49-F238E27FC236}">
                <a16:creationId xmlns:a16="http://schemas.microsoft.com/office/drawing/2014/main" id="{89D46384-7380-4DA7-A1E0-7CEDD49CC4F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5" name="Picture 4" descr="A person with collar shirt&#10;&#10;Description automatically generated">
            <a:extLst>
              <a:ext uri="{FF2B5EF4-FFF2-40B4-BE49-F238E27FC236}">
                <a16:creationId xmlns:a16="http://schemas.microsoft.com/office/drawing/2014/main" id="{87261345-10BC-40E1-8CD8-FF45AEA8AFB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764303" y="2276873"/>
            <a:ext cx="1696129" cy="4581128"/>
          </a:xfrm>
          <a:prstGeom prst="rect">
            <a:avLst/>
          </a:prstGeom>
        </p:spPr>
      </p:pic>
      <p:pic>
        <p:nvPicPr>
          <p:cNvPr id="10" name="Picture 9" descr="A picture containing table, sitting&#10;&#10;Description automatically generated">
            <a:extLst>
              <a:ext uri="{FF2B5EF4-FFF2-40B4-BE49-F238E27FC236}">
                <a16:creationId xmlns:a16="http://schemas.microsoft.com/office/drawing/2014/main" id="{A0C07250-87B3-4959-89DA-C6144F3F558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732240" y="2276873"/>
            <a:ext cx="1704200" cy="4581128"/>
          </a:xfrm>
          <a:prstGeom prst="rect">
            <a:avLst/>
          </a:prstGeom>
        </p:spPr>
      </p:pic>
      <p:pic>
        <p:nvPicPr>
          <p:cNvPr id="3" name="Whole Class">
            <a:extLst>
              <a:ext uri="{FF2B5EF4-FFF2-40B4-BE49-F238E27FC236}">
                <a16:creationId xmlns:a16="http://schemas.microsoft.com/office/drawing/2014/main" id="{DBDFE30A-E277-4490-AF6A-EAEB024D67E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52800" y="543600"/>
            <a:ext cx="1238498" cy="864000"/>
          </a:xfrm>
          <a:prstGeom prst="rect">
            <a:avLst/>
          </a:prstGeom>
        </p:spPr>
      </p:pic>
    </p:spTree>
    <p:extLst>
      <p:ext uri="{BB962C8B-B14F-4D97-AF65-F5344CB8AC3E}">
        <p14:creationId xmlns:p14="http://schemas.microsoft.com/office/powerpoint/2010/main" val="4240495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par>
                                <p:cTn id="22" presetID="10" presetClass="exit" presetSubtype="0" fill="hold" nodeType="withEffect">
                                  <p:stCondLst>
                                    <p:cond delay="0"/>
                                  </p:stCondLst>
                                  <p:childTnLst>
                                    <p:animEffect transition="out" filter="fade">
                                      <p:cBhvr>
                                        <p:cTn id="23" dur="500"/>
                                        <p:tgtEl>
                                          <p:spTgt spid="5"/>
                                        </p:tgtEl>
                                      </p:cBhvr>
                                    </p:animEffect>
                                    <p:set>
                                      <p:cBhvr>
                                        <p:cTn id="24" dur="1" fill="hold">
                                          <p:stCondLst>
                                            <p:cond delay="499"/>
                                          </p:stCondLst>
                                        </p:cTn>
                                        <p:tgtEl>
                                          <p:spTgt spid="5"/>
                                        </p:tgtEl>
                                        <p:attrNameLst>
                                          <p:attrName>style.visibility</p:attrName>
                                        </p:attrNameLst>
                                      </p:cBhvr>
                                      <p:to>
                                        <p:strVal val="hidden"/>
                                      </p:to>
                                    </p:se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B4FA0-306E-4668-B1BD-2991DA936B44}"/>
              </a:ext>
            </a:extLst>
          </p:cNvPr>
          <p:cNvSpPr>
            <a:spLocks noGrp="1"/>
          </p:cNvSpPr>
          <p:nvPr>
            <p:ph type="title"/>
          </p:nvPr>
        </p:nvSpPr>
        <p:spPr/>
        <p:txBody>
          <a:bodyPr/>
          <a:lstStyle/>
          <a:p>
            <a:r>
              <a:rPr lang="en-GB" sz="3900" spc="-80" dirty="0"/>
              <a:t>Everyone Feels Differently</a:t>
            </a:r>
          </a:p>
        </p:txBody>
      </p:sp>
      <p:sp>
        <p:nvSpPr>
          <p:cNvPr id="6" name="Rectangle 5">
            <a:extLst>
              <a:ext uri="{FF2B5EF4-FFF2-40B4-BE49-F238E27FC236}">
                <a16:creationId xmlns:a16="http://schemas.microsoft.com/office/drawing/2014/main" id="{288287A2-F39F-4766-A29B-70947DB59C9A}"/>
              </a:ext>
            </a:extLst>
          </p:cNvPr>
          <p:cNvSpPr/>
          <p:nvPr/>
        </p:nvSpPr>
        <p:spPr>
          <a:xfrm>
            <a:off x="755650" y="1537906"/>
            <a:ext cx="7632700" cy="738966"/>
          </a:xfrm>
          <a:prstGeom prst="rect">
            <a:avLst/>
          </a:prstGeom>
          <a:solidFill>
            <a:srgbClr val="53A6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Some children (and teachers) will be feeling excited while others may be feeling nervous, happy, worried, scared or joyful. </a:t>
            </a:r>
          </a:p>
        </p:txBody>
      </p:sp>
      <p:pic>
        <p:nvPicPr>
          <p:cNvPr id="13" name="border" descr="A close up of a screen&#10;&#10;Description automatically generated" hidden="1">
            <a:extLst>
              <a:ext uri="{FF2B5EF4-FFF2-40B4-BE49-F238E27FC236}">
                <a16:creationId xmlns:a16="http://schemas.microsoft.com/office/drawing/2014/main" id="{89D46384-7380-4DA7-A1E0-7CEDD49CC4F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9144000" cy="6858000"/>
          </a:xfrm>
          <a:prstGeom prst="rect">
            <a:avLst/>
          </a:prstGeom>
        </p:spPr>
      </p:pic>
      <p:grpSp>
        <p:nvGrpSpPr>
          <p:cNvPr id="28" name="Group 27">
            <a:extLst>
              <a:ext uri="{FF2B5EF4-FFF2-40B4-BE49-F238E27FC236}">
                <a16:creationId xmlns:a16="http://schemas.microsoft.com/office/drawing/2014/main" id="{F9BA80A1-4407-4325-9359-7E812A93806C}"/>
              </a:ext>
            </a:extLst>
          </p:cNvPr>
          <p:cNvGrpSpPr/>
          <p:nvPr/>
        </p:nvGrpSpPr>
        <p:grpSpPr>
          <a:xfrm>
            <a:off x="594985" y="2420888"/>
            <a:ext cx="1721711" cy="1757909"/>
            <a:chOff x="433493" y="2528780"/>
            <a:chExt cx="1721711" cy="1757909"/>
          </a:xfrm>
        </p:grpSpPr>
        <p:sp>
          <p:nvSpPr>
            <p:cNvPr id="23" name="Oval 22">
              <a:extLst>
                <a:ext uri="{FF2B5EF4-FFF2-40B4-BE49-F238E27FC236}">
                  <a16:creationId xmlns:a16="http://schemas.microsoft.com/office/drawing/2014/main" id="{30A558E0-45D1-49F0-9A1E-66FAF2A8DA26}"/>
                </a:ext>
              </a:extLst>
            </p:cNvPr>
            <p:cNvSpPr/>
            <p:nvPr/>
          </p:nvSpPr>
          <p:spPr>
            <a:xfrm>
              <a:off x="433493" y="2528780"/>
              <a:ext cx="1721711" cy="1757909"/>
            </a:xfrm>
            <a:prstGeom prst="ellipse">
              <a:avLst/>
            </a:prstGeom>
            <a:solidFill>
              <a:srgbClr val="90C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descr="A close up of a mask&#10;&#10;Description automatically generated">
              <a:extLst>
                <a:ext uri="{FF2B5EF4-FFF2-40B4-BE49-F238E27FC236}">
                  <a16:creationId xmlns:a16="http://schemas.microsoft.com/office/drawing/2014/main" id="{1C036C31-27F0-448E-ADE9-D80564E3C9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000" y="2646800"/>
              <a:ext cx="1155704" cy="1521868"/>
            </a:xfrm>
            <a:prstGeom prst="rect">
              <a:avLst/>
            </a:prstGeom>
          </p:spPr>
        </p:pic>
      </p:grpSp>
      <p:grpSp>
        <p:nvGrpSpPr>
          <p:cNvPr id="30" name="Group 29">
            <a:extLst>
              <a:ext uri="{FF2B5EF4-FFF2-40B4-BE49-F238E27FC236}">
                <a16:creationId xmlns:a16="http://schemas.microsoft.com/office/drawing/2014/main" id="{FBAA9486-5C49-4337-800B-9C7250FF3170}"/>
              </a:ext>
            </a:extLst>
          </p:cNvPr>
          <p:cNvGrpSpPr/>
          <p:nvPr/>
        </p:nvGrpSpPr>
        <p:grpSpPr>
          <a:xfrm>
            <a:off x="6827304" y="2420888"/>
            <a:ext cx="1721711" cy="1757909"/>
            <a:chOff x="6666639" y="2636912"/>
            <a:chExt cx="1721711" cy="1757909"/>
          </a:xfrm>
        </p:grpSpPr>
        <p:sp>
          <p:nvSpPr>
            <p:cNvPr id="25" name="Oval 24">
              <a:extLst>
                <a:ext uri="{FF2B5EF4-FFF2-40B4-BE49-F238E27FC236}">
                  <a16:creationId xmlns:a16="http://schemas.microsoft.com/office/drawing/2014/main" id="{BDA8EE09-88F5-4606-908F-8C932FBDE600}"/>
                </a:ext>
              </a:extLst>
            </p:cNvPr>
            <p:cNvSpPr/>
            <p:nvPr/>
          </p:nvSpPr>
          <p:spPr>
            <a:xfrm>
              <a:off x="6666639" y="2636912"/>
              <a:ext cx="1721711" cy="1757909"/>
            </a:xfrm>
            <a:prstGeom prst="ellipse">
              <a:avLst/>
            </a:prstGeom>
            <a:solidFill>
              <a:srgbClr val="90C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14" descr="A close up of a mask&#10;&#10;Description automatically generated">
              <a:extLst>
                <a:ext uri="{FF2B5EF4-FFF2-40B4-BE49-F238E27FC236}">
                  <a16:creationId xmlns:a16="http://schemas.microsoft.com/office/drawing/2014/main" id="{D5BAAD33-9492-4624-B8AF-515FC1123B2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44688" y="2754932"/>
              <a:ext cx="1155704" cy="1521868"/>
            </a:xfrm>
            <a:prstGeom prst="rect">
              <a:avLst/>
            </a:prstGeom>
          </p:spPr>
        </p:pic>
      </p:grpSp>
      <p:grpSp>
        <p:nvGrpSpPr>
          <p:cNvPr id="31" name="Group 30">
            <a:extLst>
              <a:ext uri="{FF2B5EF4-FFF2-40B4-BE49-F238E27FC236}">
                <a16:creationId xmlns:a16="http://schemas.microsoft.com/office/drawing/2014/main" id="{5E3A0439-ADEC-4E0F-B9F7-49C60DADE04C}"/>
              </a:ext>
            </a:extLst>
          </p:cNvPr>
          <p:cNvGrpSpPr/>
          <p:nvPr/>
        </p:nvGrpSpPr>
        <p:grpSpPr>
          <a:xfrm>
            <a:off x="2153065" y="3645024"/>
            <a:ext cx="1721711" cy="1757909"/>
            <a:chOff x="1823993" y="3743915"/>
            <a:chExt cx="1721711" cy="1757909"/>
          </a:xfrm>
        </p:grpSpPr>
        <p:sp>
          <p:nvSpPr>
            <p:cNvPr id="27" name="Oval 26">
              <a:extLst>
                <a:ext uri="{FF2B5EF4-FFF2-40B4-BE49-F238E27FC236}">
                  <a16:creationId xmlns:a16="http://schemas.microsoft.com/office/drawing/2014/main" id="{B1660246-1F18-47FD-A347-388C19FB0165}"/>
                </a:ext>
              </a:extLst>
            </p:cNvPr>
            <p:cNvSpPr/>
            <p:nvPr/>
          </p:nvSpPr>
          <p:spPr>
            <a:xfrm>
              <a:off x="1823993" y="3743915"/>
              <a:ext cx="1721711" cy="1757909"/>
            </a:xfrm>
            <a:prstGeom prst="ellipse">
              <a:avLst/>
            </a:prstGeom>
            <a:solidFill>
              <a:srgbClr val="90C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7" name="Picture 16" descr="A close up of a womans face&#10;&#10;Description automatically generated">
              <a:extLst>
                <a:ext uri="{FF2B5EF4-FFF2-40B4-BE49-F238E27FC236}">
                  <a16:creationId xmlns:a16="http://schemas.microsoft.com/office/drawing/2014/main" id="{8467AF94-92BC-4B8E-BAAB-2C793AF587D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989847" y="3789040"/>
              <a:ext cx="1390002" cy="1521868"/>
            </a:xfrm>
            <a:prstGeom prst="rect">
              <a:avLst/>
            </a:prstGeom>
          </p:spPr>
        </p:pic>
      </p:grpSp>
      <p:grpSp>
        <p:nvGrpSpPr>
          <p:cNvPr id="29" name="Group 28">
            <a:extLst>
              <a:ext uri="{FF2B5EF4-FFF2-40B4-BE49-F238E27FC236}">
                <a16:creationId xmlns:a16="http://schemas.microsoft.com/office/drawing/2014/main" id="{ACBD709A-AB6D-42BA-B00A-D37D0BCCCC0B}"/>
              </a:ext>
            </a:extLst>
          </p:cNvPr>
          <p:cNvGrpSpPr/>
          <p:nvPr/>
        </p:nvGrpSpPr>
        <p:grpSpPr>
          <a:xfrm>
            <a:off x="3711145" y="2420888"/>
            <a:ext cx="1721711" cy="1757909"/>
            <a:chOff x="3550066" y="2582846"/>
            <a:chExt cx="1721711" cy="1757909"/>
          </a:xfrm>
        </p:grpSpPr>
        <p:sp>
          <p:nvSpPr>
            <p:cNvPr id="24" name="Oval 23">
              <a:extLst>
                <a:ext uri="{FF2B5EF4-FFF2-40B4-BE49-F238E27FC236}">
                  <a16:creationId xmlns:a16="http://schemas.microsoft.com/office/drawing/2014/main" id="{1ACE2D53-53A9-4ED9-95C8-D3000B8B9A6D}"/>
                </a:ext>
              </a:extLst>
            </p:cNvPr>
            <p:cNvSpPr/>
            <p:nvPr/>
          </p:nvSpPr>
          <p:spPr>
            <a:xfrm>
              <a:off x="3550066" y="2582846"/>
              <a:ext cx="1721711" cy="1757909"/>
            </a:xfrm>
            <a:prstGeom prst="ellipse">
              <a:avLst/>
            </a:prstGeom>
            <a:solidFill>
              <a:srgbClr val="90C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9" name="Picture 18" descr="A close up of a mask&#10;&#10;Description automatically generated">
              <a:extLst>
                <a:ext uri="{FF2B5EF4-FFF2-40B4-BE49-F238E27FC236}">
                  <a16:creationId xmlns:a16="http://schemas.microsoft.com/office/drawing/2014/main" id="{EC01BB56-800A-475A-984B-FC338403700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45641" y="2700867"/>
              <a:ext cx="1158407" cy="1521867"/>
            </a:xfrm>
            <a:prstGeom prst="rect">
              <a:avLst/>
            </a:prstGeom>
          </p:spPr>
        </p:pic>
      </p:grpSp>
      <p:grpSp>
        <p:nvGrpSpPr>
          <p:cNvPr id="32" name="Group 31">
            <a:extLst>
              <a:ext uri="{FF2B5EF4-FFF2-40B4-BE49-F238E27FC236}">
                <a16:creationId xmlns:a16="http://schemas.microsoft.com/office/drawing/2014/main" id="{8694CCA8-4C70-42F0-A710-837ED9387E63}"/>
              </a:ext>
            </a:extLst>
          </p:cNvPr>
          <p:cNvGrpSpPr/>
          <p:nvPr/>
        </p:nvGrpSpPr>
        <p:grpSpPr>
          <a:xfrm>
            <a:off x="5269225" y="3645024"/>
            <a:ext cx="1721711" cy="1757909"/>
            <a:chOff x="5206955" y="3743915"/>
            <a:chExt cx="1721711" cy="1757909"/>
          </a:xfrm>
        </p:grpSpPr>
        <p:sp>
          <p:nvSpPr>
            <p:cNvPr id="26" name="Oval 25">
              <a:extLst>
                <a:ext uri="{FF2B5EF4-FFF2-40B4-BE49-F238E27FC236}">
                  <a16:creationId xmlns:a16="http://schemas.microsoft.com/office/drawing/2014/main" id="{CBA21A99-C0CB-47B3-A418-7CC24FAE0241}"/>
                </a:ext>
              </a:extLst>
            </p:cNvPr>
            <p:cNvSpPr/>
            <p:nvPr/>
          </p:nvSpPr>
          <p:spPr>
            <a:xfrm>
              <a:off x="5206955" y="3743915"/>
              <a:ext cx="1721711" cy="1757909"/>
            </a:xfrm>
            <a:prstGeom prst="ellipse">
              <a:avLst/>
            </a:prstGeom>
            <a:solidFill>
              <a:srgbClr val="90C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descr="A close up of a womans face&#10;&#10;Description automatically generated">
              <a:extLst>
                <a:ext uri="{FF2B5EF4-FFF2-40B4-BE49-F238E27FC236}">
                  <a16:creationId xmlns:a16="http://schemas.microsoft.com/office/drawing/2014/main" id="{3774EADC-9DD7-4525-B776-17C91B24EB3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67646" y="3789040"/>
              <a:ext cx="1400329" cy="1521868"/>
            </a:xfrm>
            <a:prstGeom prst="rect">
              <a:avLst/>
            </a:prstGeom>
          </p:spPr>
        </p:pic>
      </p:grpSp>
      <p:sp>
        <p:nvSpPr>
          <p:cNvPr id="22" name="Rectangle 21">
            <a:extLst>
              <a:ext uri="{FF2B5EF4-FFF2-40B4-BE49-F238E27FC236}">
                <a16:creationId xmlns:a16="http://schemas.microsoft.com/office/drawing/2014/main" id="{C3FA71F4-8BC0-45C7-AD6F-607387AB24CD}"/>
              </a:ext>
            </a:extLst>
          </p:cNvPr>
          <p:cNvSpPr/>
          <p:nvPr/>
        </p:nvSpPr>
        <p:spPr>
          <a:xfrm>
            <a:off x="374034" y="5517232"/>
            <a:ext cx="8417264" cy="575593"/>
          </a:xfrm>
          <a:prstGeom prst="rect">
            <a:avLst/>
          </a:prstGeom>
          <a:solidFill>
            <a:srgbClr val="0140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All of these feelings are OK.</a:t>
            </a:r>
          </a:p>
        </p:txBody>
      </p:sp>
      <p:pic>
        <p:nvPicPr>
          <p:cNvPr id="33" name="border" descr="A close up of a screen&#10;&#10;Description automatically generated">
            <a:extLst>
              <a:ext uri="{FF2B5EF4-FFF2-40B4-BE49-F238E27FC236}">
                <a16:creationId xmlns:a16="http://schemas.microsoft.com/office/drawing/2014/main" id="{04A1040A-D2E5-4FCA-9F0D-45C6FDAF24C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765" y="0"/>
            <a:ext cx="9144000" cy="6858000"/>
          </a:xfrm>
          <a:prstGeom prst="rect">
            <a:avLst/>
          </a:prstGeom>
        </p:spPr>
      </p:pic>
      <p:pic>
        <p:nvPicPr>
          <p:cNvPr id="3" name="Whole Class">
            <a:extLst>
              <a:ext uri="{FF2B5EF4-FFF2-40B4-BE49-F238E27FC236}">
                <a16:creationId xmlns:a16="http://schemas.microsoft.com/office/drawing/2014/main" id="{DBDFE30A-E277-4490-AF6A-EAEB024D67E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552800" y="543600"/>
            <a:ext cx="1238498" cy="864000"/>
          </a:xfrm>
          <a:prstGeom prst="rect">
            <a:avLst/>
          </a:prstGeom>
        </p:spPr>
      </p:pic>
    </p:spTree>
    <p:extLst>
      <p:ext uri="{BB962C8B-B14F-4D97-AF65-F5344CB8AC3E}">
        <p14:creationId xmlns:p14="http://schemas.microsoft.com/office/powerpoint/2010/main" val="397087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circle(out)">
                                      <p:cBhvr>
                                        <p:cTn id="11" dur="750"/>
                                        <p:tgtEl>
                                          <p:spTgt spid="28"/>
                                        </p:tgtEl>
                                      </p:cBhvr>
                                    </p:animEffect>
                                  </p:childTnLst>
                                </p:cTn>
                              </p:par>
                            </p:childTnLst>
                          </p:cTn>
                        </p:par>
                        <p:par>
                          <p:cTn id="12" fill="hold">
                            <p:stCondLst>
                              <p:cond delay="1250"/>
                            </p:stCondLst>
                            <p:childTnLst>
                              <p:par>
                                <p:cTn id="13" presetID="6" presetClass="entr" presetSubtype="32"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circle(out)">
                                      <p:cBhvr>
                                        <p:cTn id="15" dur="750"/>
                                        <p:tgtEl>
                                          <p:spTgt spid="31"/>
                                        </p:tgtEl>
                                      </p:cBhvr>
                                    </p:animEffect>
                                  </p:childTnLst>
                                </p:cTn>
                              </p:par>
                            </p:childTnLst>
                          </p:cTn>
                        </p:par>
                        <p:par>
                          <p:cTn id="16" fill="hold">
                            <p:stCondLst>
                              <p:cond delay="2000"/>
                            </p:stCondLst>
                            <p:childTnLst>
                              <p:par>
                                <p:cTn id="17" presetID="6" presetClass="entr" presetSubtype="32"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circle(out)">
                                      <p:cBhvr>
                                        <p:cTn id="19" dur="750"/>
                                        <p:tgtEl>
                                          <p:spTgt spid="29"/>
                                        </p:tgtEl>
                                      </p:cBhvr>
                                    </p:animEffect>
                                  </p:childTnLst>
                                </p:cTn>
                              </p:par>
                            </p:childTnLst>
                          </p:cTn>
                        </p:par>
                        <p:par>
                          <p:cTn id="20" fill="hold">
                            <p:stCondLst>
                              <p:cond delay="2750"/>
                            </p:stCondLst>
                            <p:childTnLst>
                              <p:par>
                                <p:cTn id="21" presetID="6" presetClass="entr" presetSubtype="32"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circle(out)">
                                      <p:cBhvr>
                                        <p:cTn id="23" dur="750"/>
                                        <p:tgtEl>
                                          <p:spTgt spid="32"/>
                                        </p:tgtEl>
                                      </p:cBhvr>
                                    </p:animEffect>
                                  </p:childTnLst>
                                </p:cTn>
                              </p:par>
                            </p:childTnLst>
                          </p:cTn>
                        </p:par>
                        <p:par>
                          <p:cTn id="24" fill="hold">
                            <p:stCondLst>
                              <p:cond delay="3500"/>
                            </p:stCondLst>
                            <p:childTnLst>
                              <p:par>
                                <p:cTn id="25" presetID="6" presetClass="entr" presetSubtype="32"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circle(out)">
                                      <p:cBhvr>
                                        <p:cTn id="27" dur="75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914349-5F52-4BA1-A83F-28402F1C7996}"/>
              </a:ext>
            </a:extLst>
          </p:cNvPr>
          <p:cNvSpPr/>
          <p:nvPr/>
        </p:nvSpPr>
        <p:spPr>
          <a:xfrm>
            <a:off x="395536" y="332656"/>
            <a:ext cx="8424936" cy="2704592"/>
          </a:xfrm>
          <a:prstGeom prst="rect">
            <a:avLst/>
          </a:prstGeom>
          <a:solidFill>
            <a:srgbClr val="AFDE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72C7541F-E736-495E-B22D-2CCCD12DA56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7504" y="1098872"/>
            <a:ext cx="8856984" cy="5312625"/>
          </a:xfrm>
          <a:prstGeom prst="rect">
            <a:avLst/>
          </a:prstGeom>
        </p:spPr>
      </p:pic>
      <p:pic>
        <p:nvPicPr>
          <p:cNvPr id="18" name="border" descr="A close up of a screen&#10;&#10;Description automatically generated">
            <a:extLst>
              <a:ext uri="{FF2B5EF4-FFF2-40B4-BE49-F238E27FC236}">
                <a16:creationId xmlns:a16="http://schemas.microsoft.com/office/drawing/2014/main" id="{8E348A75-6BA9-44F0-9C9A-D8264353F36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6858000"/>
          </a:xfrm>
          <a:prstGeom prst="rect">
            <a:avLst/>
          </a:prstGeom>
        </p:spPr>
      </p:pic>
      <p:grpSp>
        <p:nvGrpSpPr>
          <p:cNvPr id="19" name="Group 18">
            <a:extLst>
              <a:ext uri="{FF2B5EF4-FFF2-40B4-BE49-F238E27FC236}">
                <a16:creationId xmlns:a16="http://schemas.microsoft.com/office/drawing/2014/main" id="{061DC67E-8207-4927-AD62-B3F733F40121}"/>
              </a:ext>
            </a:extLst>
          </p:cNvPr>
          <p:cNvGrpSpPr/>
          <p:nvPr/>
        </p:nvGrpSpPr>
        <p:grpSpPr>
          <a:xfrm>
            <a:off x="1403648" y="2160428"/>
            <a:ext cx="2553459" cy="1715140"/>
            <a:chOff x="1403648" y="2160428"/>
            <a:chExt cx="2553459" cy="1715140"/>
          </a:xfrm>
        </p:grpSpPr>
        <p:sp>
          <p:nvSpPr>
            <p:cNvPr id="20" name="Cloud 5">
              <a:hlinkClick r:id="rId4" action="ppaction://hlinksldjump"/>
              <a:extLst>
                <a:ext uri="{FF2B5EF4-FFF2-40B4-BE49-F238E27FC236}">
                  <a16:creationId xmlns:a16="http://schemas.microsoft.com/office/drawing/2014/main" id="{B9513627-6ED6-49E6-B0F1-5246011D29D0}"/>
                </a:ext>
              </a:extLst>
            </p:cNvPr>
            <p:cNvSpPr/>
            <p:nvPr/>
          </p:nvSpPr>
          <p:spPr>
            <a:xfrm>
              <a:off x="1403648" y="2160428"/>
              <a:ext cx="2553459" cy="1715140"/>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38360 w 43256"/>
                <a:gd name="connsiteY10" fmla="*/ 5285 h 43219"/>
                <a:gd name="connsiteX11" fmla="*/ 38436 w 43256"/>
                <a:gd name="connsiteY11" fmla="*/ 6549 h 43219"/>
                <a:gd name="connsiteX12" fmla="*/ 29114 w 43256"/>
                <a:gd name="connsiteY12" fmla="*/ 3811 h 43219"/>
                <a:gd name="connsiteX13" fmla="*/ 29856 w 43256"/>
                <a:gd name="connsiteY13" fmla="*/ 219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29114 w 43256"/>
                <a:gd name="connsiteY10" fmla="*/ 3811 h 43219"/>
                <a:gd name="connsiteX11" fmla="*/ 29856 w 43256"/>
                <a:gd name="connsiteY11" fmla="*/ 2199 h 43219"/>
                <a:gd name="connsiteX12" fmla="*/ 22177 w 43256"/>
                <a:gd name="connsiteY12" fmla="*/ 4579 h 43219"/>
                <a:gd name="connsiteX13" fmla="*/ 22536 w 43256"/>
                <a:gd name="connsiteY13" fmla="*/ 318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38360 w 43256"/>
                <a:gd name="connsiteY6" fmla="*/ 5285 h 43219"/>
                <a:gd name="connsiteX7" fmla="*/ 38436 w 43256"/>
                <a:gd name="connsiteY7" fmla="*/ 6549 h 43219"/>
                <a:gd name="connsiteX8" fmla="*/ 29114 w 43256"/>
                <a:gd name="connsiteY8" fmla="*/ 3811 h 43219"/>
                <a:gd name="connsiteX9" fmla="*/ 29856 w 43256"/>
                <a:gd name="connsiteY9" fmla="*/ 2199 h 43219"/>
                <a:gd name="connsiteX10" fmla="*/ 22177 w 43256"/>
                <a:gd name="connsiteY10" fmla="*/ 4579 h 43219"/>
                <a:gd name="connsiteX11" fmla="*/ 22536 w 43256"/>
                <a:gd name="connsiteY11" fmla="*/ 3189 h 43219"/>
                <a:gd name="connsiteX12" fmla="*/ 14036 w 43256"/>
                <a:gd name="connsiteY12" fmla="*/ 5051 h 43219"/>
                <a:gd name="connsiteX13" fmla="*/ 15336 w 43256"/>
                <a:gd name="connsiteY13" fmla="*/ 639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38360 w 43256"/>
                <a:gd name="connsiteY4" fmla="*/ 5285 h 43219"/>
                <a:gd name="connsiteX5" fmla="*/ 38436 w 43256"/>
                <a:gd name="connsiteY5" fmla="*/ 6549 h 43219"/>
                <a:gd name="connsiteX6" fmla="*/ 29114 w 43256"/>
                <a:gd name="connsiteY6" fmla="*/ 3811 h 43219"/>
                <a:gd name="connsiteX7" fmla="*/ 29856 w 43256"/>
                <a:gd name="connsiteY7" fmla="*/ 2199 h 43219"/>
                <a:gd name="connsiteX8" fmla="*/ 22177 w 43256"/>
                <a:gd name="connsiteY8" fmla="*/ 4579 h 43219"/>
                <a:gd name="connsiteX9" fmla="*/ 22536 w 43256"/>
                <a:gd name="connsiteY9" fmla="*/ 3189 h 43219"/>
                <a:gd name="connsiteX10" fmla="*/ 14036 w 43256"/>
                <a:gd name="connsiteY10" fmla="*/ 5051 h 43219"/>
                <a:gd name="connsiteX11" fmla="*/ 15336 w 43256"/>
                <a:gd name="connsiteY11" fmla="*/ 639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38360 w 43256"/>
                <a:gd name="connsiteY2" fmla="*/ 5285 h 43219"/>
                <a:gd name="connsiteX3" fmla="*/ 38436 w 43256"/>
                <a:gd name="connsiteY3" fmla="*/ 6549 h 43219"/>
                <a:gd name="connsiteX4" fmla="*/ 29114 w 43256"/>
                <a:gd name="connsiteY4" fmla="*/ 3811 h 43219"/>
                <a:gd name="connsiteX5" fmla="*/ 29856 w 43256"/>
                <a:gd name="connsiteY5" fmla="*/ 2199 h 43219"/>
                <a:gd name="connsiteX6" fmla="*/ 22177 w 43256"/>
                <a:gd name="connsiteY6" fmla="*/ 4579 h 43219"/>
                <a:gd name="connsiteX7" fmla="*/ 22536 w 43256"/>
                <a:gd name="connsiteY7" fmla="*/ 3189 h 43219"/>
                <a:gd name="connsiteX8" fmla="*/ 14036 w 43256"/>
                <a:gd name="connsiteY8" fmla="*/ 5051 h 43219"/>
                <a:gd name="connsiteX9" fmla="*/ 15336 w 43256"/>
                <a:gd name="connsiteY9" fmla="*/ 639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360 w 43256"/>
                <a:gd name="connsiteY0" fmla="*/ 5285 h 43219"/>
                <a:gd name="connsiteX1" fmla="*/ 38436 w 43256"/>
                <a:gd name="connsiteY1" fmla="*/ 6549 h 43219"/>
                <a:gd name="connsiteX2" fmla="*/ 29114 w 43256"/>
                <a:gd name="connsiteY2" fmla="*/ 3811 h 43219"/>
                <a:gd name="connsiteX3" fmla="*/ 29856 w 43256"/>
                <a:gd name="connsiteY3" fmla="*/ 2199 h 43219"/>
                <a:gd name="connsiteX4" fmla="*/ 22177 w 43256"/>
                <a:gd name="connsiteY4" fmla="*/ 4579 h 43219"/>
                <a:gd name="connsiteX5" fmla="*/ 22536 w 43256"/>
                <a:gd name="connsiteY5" fmla="*/ 3189 h 43219"/>
                <a:gd name="connsiteX6" fmla="*/ 14036 w 43256"/>
                <a:gd name="connsiteY6" fmla="*/ 5051 h 43219"/>
                <a:gd name="connsiteX7" fmla="*/ 15336 w 43256"/>
                <a:gd name="connsiteY7" fmla="*/ 639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360 w 43256"/>
                <a:gd name="connsiteY0" fmla="*/ 5285 h 43219"/>
                <a:gd name="connsiteX1" fmla="*/ 38436 w 43256"/>
                <a:gd name="connsiteY1" fmla="*/ 6549 h 43219"/>
                <a:gd name="connsiteX2" fmla="*/ 29114 w 43256"/>
                <a:gd name="connsiteY2" fmla="*/ 3811 h 43219"/>
                <a:gd name="connsiteX3" fmla="*/ 29856 w 43256"/>
                <a:gd name="connsiteY3" fmla="*/ 2199 h 43219"/>
                <a:gd name="connsiteX4" fmla="*/ 22177 w 43256"/>
                <a:gd name="connsiteY4" fmla="*/ 4579 h 43219"/>
                <a:gd name="connsiteX5" fmla="*/ 22536 w 43256"/>
                <a:gd name="connsiteY5" fmla="*/ 318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29114 w 43256"/>
                <a:gd name="connsiteY0" fmla="*/ 3811 h 43219"/>
                <a:gd name="connsiteX1" fmla="*/ 29856 w 43256"/>
                <a:gd name="connsiteY1" fmla="*/ 2199 h 43219"/>
                <a:gd name="connsiteX2" fmla="*/ 22177 w 43256"/>
                <a:gd name="connsiteY2" fmla="*/ 4579 h 43219"/>
                <a:gd name="connsiteX3" fmla="*/ 22536 w 43256"/>
                <a:gd name="connsiteY3" fmla="*/ 318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22177 w 43256"/>
                <a:gd name="connsiteY0" fmla="*/ 4579 h 43219"/>
                <a:gd name="connsiteX1" fmla="*/ 22536 w 43256"/>
                <a:gd name="connsiteY1" fmla="*/ 318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163 w 43256"/>
                <a:gd name="connsiteY0" fmla="*/ 15648 h 43219"/>
                <a:gd name="connsiteX1" fmla="*/ 3936 w 43256"/>
                <a:gd name="connsiteY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042 w 43256"/>
                <a:gd name="connsiteY0" fmla="*/ 14628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4042" y="14628"/>
                  </a:moveTo>
                  <a:cubicBezTo>
                    <a:pt x="3939" y="14164"/>
                    <a:pt x="3984" y="14710"/>
                    <a:pt x="3936" y="14229"/>
                  </a:cubicBezTo>
                </a:path>
              </a:pathLst>
            </a:custGeom>
            <a:solidFill>
              <a:schemeClr val="bg1"/>
            </a:solidFill>
            <a:ln w="28575">
              <a:solidFill>
                <a:srgbClr val="47B1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Rectangle 20">
              <a:hlinkClick r:id="rId4" action="ppaction://hlinksldjump"/>
              <a:extLst>
                <a:ext uri="{FF2B5EF4-FFF2-40B4-BE49-F238E27FC236}">
                  <a16:creationId xmlns:a16="http://schemas.microsoft.com/office/drawing/2014/main" id="{78A58795-D739-4F89-962D-7997B52C9892}"/>
                </a:ext>
              </a:extLst>
            </p:cNvPr>
            <p:cNvSpPr/>
            <p:nvPr/>
          </p:nvSpPr>
          <p:spPr>
            <a:xfrm>
              <a:off x="1895381" y="2894888"/>
              <a:ext cx="1569992" cy="246221"/>
            </a:xfrm>
            <a:prstGeom prst="rect">
              <a:avLst/>
            </a:prstGeom>
          </p:spPr>
          <p:txBody>
            <a:bodyPr wrap="square" lIns="0" tIns="0" rIns="0" bIns="0">
              <a:spAutoFit/>
            </a:bodyPr>
            <a:lstStyle/>
            <a:p>
              <a:pPr algn="ctr"/>
              <a:r>
                <a:rPr lang="en-GB" sz="1600" b="1" dirty="0"/>
                <a:t>Consolidating</a:t>
              </a:r>
            </a:p>
          </p:txBody>
        </p:sp>
      </p:grpSp>
      <p:grpSp>
        <p:nvGrpSpPr>
          <p:cNvPr id="22" name="Group 21">
            <a:extLst>
              <a:ext uri="{FF2B5EF4-FFF2-40B4-BE49-F238E27FC236}">
                <a16:creationId xmlns:a16="http://schemas.microsoft.com/office/drawing/2014/main" id="{9FADBE55-24D6-47CF-8147-EA86192E3261}"/>
              </a:ext>
            </a:extLst>
          </p:cNvPr>
          <p:cNvGrpSpPr/>
          <p:nvPr/>
        </p:nvGrpSpPr>
        <p:grpSpPr>
          <a:xfrm>
            <a:off x="5076056" y="2145807"/>
            <a:ext cx="2553459" cy="1715140"/>
            <a:chOff x="5076056" y="2145807"/>
            <a:chExt cx="2553459" cy="1715140"/>
          </a:xfrm>
        </p:grpSpPr>
        <p:sp>
          <p:nvSpPr>
            <p:cNvPr id="23" name="Cloud 5">
              <a:hlinkClick r:id="rId5" action="ppaction://hlinksldjump"/>
              <a:extLst>
                <a:ext uri="{FF2B5EF4-FFF2-40B4-BE49-F238E27FC236}">
                  <a16:creationId xmlns:a16="http://schemas.microsoft.com/office/drawing/2014/main" id="{5C58271D-A521-4D61-95A7-46CBD82B5A0C}"/>
                </a:ext>
              </a:extLst>
            </p:cNvPr>
            <p:cNvSpPr/>
            <p:nvPr/>
          </p:nvSpPr>
          <p:spPr>
            <a:xfrm>
              <a:off x="5076056" y="2145807"/>
              <a:ext cx="2553459" cy="1715140"/>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38360 w 43256"/>
                <a:gd name="connsiteY10" fmla="*/ 5285 h 43219"/>
                <a:gd name="connsiteX11" fmla="*/ 38436 w 43256"/>
                <a:gd name="connsiteY11" fmla="*/ 6549 h 43219"/>
                <a:gd name="connsiteX12" fmla="*/ 29114 w 43256"/>
                <a:gd name="connsiteY12" fmla="*/ 3811 h 43219"/>
                <a:gd name="connsiteX13" fmla="*/ 29856 w 43256"/>
                <a:gd name="connsiteY13" fmla="*/ 219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29114 w 43256"/>
                <a:gd name="connsiteY10" fmla="*/ 3811 h 43219"/>
                <a:gd name="connsiteX11" fmla="*/ 29856 w 43256"/>
                <a:gd name="connsiteY11" fmla="*/ 2199 h 43219"/>
                <a:gd name="connsiteX12" fmla="*/ 22177 w 43256"/>
                <a:gd name="connsiteY12" fmla="*/ 4579 h 43219"/>
                <a:gd name="connsiteX13" fmla="*/ 22536 w 43256"/>
                <a:gd name="connsiteY13" fmla="*/ 318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38360 w 43256"/>
                <a:gd name="connsiteY6" fmla="*/ 5285 h 43219"/>
                <a:gd name="connsiteX7" fmla="*/ 38436 w 43256"/>
                <a:gd name="connsiteY7" fmla="*/ 6549 h 43219"/>
                <a:gd name="connsiteX8" fmla="*/ 29114 w 43256"/>
                <a:gd name="connsiteY8" fmla="*/ 3811 h 43219"/>
                <a:gd name="connsiteX9" fmla="*/ 29856 w 43256"/>
                <a:gd name="connsiteY9" fmla="*/ 2199 h 43219"/>
                <a:gd name="connsiteX10" fmla="*/ 22177 w 43256"/>
                <a:gd name="connsiteY10" fmla="*/ 4579 h 43219"/>
                <a:gd name="connsiteX11" fmla="*/ 22536 w 43256"/>
                <a:gd name="connsiteY11" fmla="*/ 3189 h 43219"/>
                <a:gd name="connsiteX12" fmla="*/ 14036 w 43256"/>
                <a:gd name="connsiteY12" fmla="*/ 5051 h 43219"/>
                <a:gd name="connsiteX13" fmla="*/ 15336 w 43256"/>
                <a:gd name="connsiteY13" fmla="*/ 639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38360 w 43256"/>
                <a:gd name="connsiteY4" fmla="*/ 5285 h 43219"/>
                <a:gd name="connsiteX5" fmla="*/ 38436 w 43256"/>
                <a:gd name="connsiteY5" fmla="*/ 6549 h 43219"/>
                <a:gd name="connsiteX6" fmla="*/ 29114 w 43256"/>
                <a:gd name="connsiteY6" fmla="*/ 3811 h 43219"/>
                <a:gd name="connsiteX7" fmla="*/ 29856 w 43256"/>
                <a:gd name="connsiteY7" fmla="*/ 2199 h 43219"/>
                <a:gd name="connsiteX8" fmla="*/ 22177 w 43256"/>
                <a:gd name="connsiteY8" fmla="*/ 4579 h 43219"/>
                <a:gd name="connsiteX9" fmla="*/ 22536 w 43256"/>
                <a:gd name="connsiteY9" fmla="*/ 3189 h 43219"/>
                <a:gd name="connsiteX10" fmla="*/ 14036 w 43256"/>
                <a:gd name="connsiteY10" fmla="*/ 5051 h 43219"/>
                <a:gd name="connsiteX11" fmla="*/ 15336 w 43256"/>
                <a:gd name="connsiteY11" fmla="*/ 639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38360 w 43256"/>
                <a:gd name="connsiteY2" fmla="*/ 5285 h 43219"/>
                <a:gd name="connsiteX3" fmla="*/ 38436 w 43256"/>
                <a:gd name="connsiteY3" fmla="*/ 6549 h 43219"/>
                <a:gd name="connsiteX4" fmla="*/ 29114 w 43256"/>
                <a:gd name="connsiteY4" fmla="*/ 3811 h 43219"/>
                <a:gd name="connsiteX5" fmla="*/ 29856 w 43256"/>
                <a:gd name="connsiteY5" fmla="*/ 2199 h 43219"/>
                <a:gd name="connsiteX6" fmla="*/ 22177 w 43256"/>
                <a:gd name="connsiteY6" fmla="*/ 4579 h 43219"/>
                <a:gd name="connsiteX7" fmla="*/ 22536 w 43256"/>
                <a:gd name="connsiteY7" fmla="*/ 3189 h 43219"/>
                <a:gd name="connsiteX8" fmla="*/ 14036 w 43256"/>
                <a:gd name="connsiteY8" fmla="*/ 5051 h 43219"/>
                <a:gd name="connsiteX9" fmla="*/ 15336 w 43256"/>
                <a:gd name="connsiteY9" fmla="*/ 639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360 w 43256"/>
                <a:gd name="connsiteY0" fmla="*/ 5285 h 43219"/>
                <a:gd name="connsiteX1" fmla="*/ 38436 w 43256"/>
                <a:gd name="connsiteY1" fmla="*/ 6549 h 43219"/>
                <a:gd name="connsiteX2" fmla="*/ 29114 w 43256"/>
                <a:gd name="connsiteY2" fmla="*/ 3811 h 43219"/>
                <a:gd name="connsiteX3" fmla="*/ 29856 w 43256"/>
                <a:gd name="connsiteY3" fmla="*/ 2199 h 43219"/>
                <a:gd name="connsiteX4" fmla="*/ 22177 w 43256"/>
                <a:gd name="connsiteY4" fmla="*/ 4579 h 43219"/>
                <a:gd name="connsiteX5" fmla="*/ 22536 w 43256"/>
                <a:gd name="connsiteY5" fmla="*/ 3189 h 43219"/>
                <a:gd name="connsiteX6" fmla="*/ 14036 w 43256"/>
                <a:gd name="connsiteY6" fmla="*/ 5051 h 43219"/>
                <a:gd name="connsiteX7" fmla="*/ 15336 w 43256"/>
                <a:gd name="connsiteY7" fmla="*/ 639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360 w 43256"/>
                <a:gd name="connsiteY0" fmla="*/ 5285 h 43219"/>
                <a:gd name="connsiteX1" fmla="*/ 38436 w 43256"/>
                <a:gd name="connsiteY1" fmla="*/ 6549 h 43219"/>
                <a:gd name="connsiteX2" fmla="*/ 29114 w 43256"/>
                <a:gd name="connsiteY2" fmla="*/ 3811 h 43219"/>
                <a:gd name="connsiteX3" fmla="*/ 29856 w 43256"/>
                <a:gd name="connsiteY3" fmla="*/ 2199 h 43219"/>
                <a:gd name="connsiteX4" fmla="*/ 22177 w 43256"/>
                <a:gd name="connsiteY4" fmla="*/ 4579 h 43219"/>
                <a:gd name="connsiteX5" fmla="*/ 22536 w 43256"/>
                <a:gd name="connsiteY5" fmla="*/ 318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29114 w 43256"/>
                <a:gd name="connsiteY0" fmla="*/ 3811 h 43219"/>
                <a:gd name="connsiteX1" fmla="*/ 29856 w 43256"/>
                <a:gd name="connsiteY1" fmla="*/ 2199 h 43219"/>
                <a:gd name="connsiteX2" fmla="*/ 22177 w 43256"/>
                <a:gd name="connsiteY2" fmla="*/ 4579 h 43219"/>
                <a:gd name="connsiteX3" fmla="*/ 22536 w 43256"/>
                <a:gd name="connsiteY3" fmla="*/ 318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22177 w 43256"/>
                <a:gd name="connsiteY0" fmla="*/ 4579 h 43219"/>
                <a:gd name="connsiteX1" fmla="*/ 22536 w 43256"/>
                <a:gd name="connsiteY1" fmla="*/ 318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163 w 43256"/>
                <a:gd name="connsiteY0" fmla="*/ 15648 h 43219"/>
                <a:gd name="connsiteX1" fmla="*/ 3936 w 43256"/>
                <a:gd name="connsiteY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042 w 43256"/>
                <a:gd name="connsiteY0" fmla="*/ 14628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4042" y="14628"/>
                  </a:moveTo>
                  <a:cubicBezTo>
                    <a:pt x="3939" y="14164"/>
                    <a:pt x="3984" y="14710"/>
                    <a:pt x="3936" y="14229"/>
                  </a:cubicBezTo>
                </a:path>
              </a:pathLst>
            </a:custGeom>
            <a:solidFill>
              <a:schemeClr val="bg1"/>
            </a:solidFill>
            <a:ln w="28575">
              <a:solidFill>
                <a:srgbClr val="47B1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Rectangle 23">
              <a:hlinkClick r:id="rId5" action="ppaction://hlinksldjump"/>
              <a:extLst>
                <a:ext uri="{FF2B5EF4-FFF2-40B4-BE49-F238E27FC236}">
                  <a16:creationId xmlns:a16="http://schemas.microsoft.com/office/drawing/2014/main" id="{34029203-73A8-481D-9D2F-8C1FD6DF0D33}"/>
                </a:ext>
              </a:extLst>
            </p:cNvPr>
            <p:cNvSpPr/>
            <p:nvPr/>
          </p:nvSpPr>
          <p:spPr>
            <a:xfrm>
              <a:off x="5567789" y="2880267"/>
              <a:ext cx="1569992" cy="246221"/>
            </a:xfrm>
            <a:prstGeom prst="rect">
              <a:avLst/>
            </a:prstGeom>
          </p:spPr>
          <p:txBody>
            <a:bodyPr wrap="square" lIns="0" tIns="0" rIns="0" bIns="0">
              <a:spAutoFit/>
            </a:bodyPr>
            <a:lstStyle/>
            <a:p>
              <a:pPr algn="ctr"/>
              <a:r>
                <a:rPr lang="en-GB" sz="1600" b="1" dirty="0"/>
                <a:t>Reflecting</a:t>
              </a:r>
              <a:r>
                <a:rPr lang="en-GB" sz="1600" b="1" dirty="0">
                  <a:solidFill>
                    <a:schemeClr val="bg1"/>
                  </a:solidFill>
                </a:rPr>
                <a:t> </a:t>
              </a:r>
            </a:p>
          </p:txBody>
        </p:sp>
      </p:grpSp>
    </p:spTree>
    <p:extLst>
      <p:ext uri="{BB962C8B-B14F-4D97-AF65-F5344CB8AC3E}">
        <p14:creationId xmlns:p14="http://schemas.microsoft.com/office/powerpoint/2010/main" val="334941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decel="50000" autoRev="1" fill="hold" nodeType="withEffect">
                                  <p:stCondLst>
                                    <p:cond delay="0"/>
                                  </p:stCondLst>
                                  <p:childTnLst>
                                    <p:animMotion origin="layout" path="M 4.44444E-6 3.7037E-6 L -0.00053 0.05463 " pathEditMode="relative" rAng="0" ptsTypes="AA">
                                      <p:cBhvr>
                                        <p:cTn id="6" dur="2000" fill="hold"/>
                                        <p:tgtEl>
                                          <p:spTgt spid="19"/>
                                        </p:tgtEl>
                                        <p:attrNameLst>
                                          <p:attrName>ppt_x</p:attrName>
                                          <p:attrName>ppt_y</p:attrName>
                                        </p:attrNameLst>
                                      </p:cBhvr>
                                      <p:rCtr x="-35" y="2731"/>
                                    </p:animMotion>
                                  </p:childTnLst>
                                </p:cTn>
                              </p:par>
                              <p:par>
                                <p:cTn id="7" presetID="42" presetClass="path" presetSubtype="0" repeatCount="indefinite" accel="50000" decel="50000" autoRev="1" fill="hold" nodeType="withEffect">
                                  <p:stCondLst>
                                    <p:cond delay="0"/>
                                  </p:stCondLst>
                                  <p:childTnLst>
                                    <p:animMotion origin="layout" path="M -1.66667E-6 -2.96296E-6 L -0.00052 0.05463 " pathEditMode="relative" rAng="0" ptsTypes="AA">
                                      <p:cBhvr>
                                        <p:cTn id="8" dur="2000" fill="hold"/>
                                        <p:tgtEl>
                                          <p:spTgt spid="22"/>
                                        </p:tgtEl>
                                        <p:attrNameLst>
                                          <p:attrName>ppt_x</p:attrName>
                                          <p:attrName>ppt_y</p:attrName>
                                        </p:attrNameLst>
                                      </p:cBhvr>
                                      <p:rCtr x="-35" y="27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a:xfrm>
            <a:off x="457198" y="436606"/>
            <a:ext cx="8220075" cy="5584682"/>
          </a:xfrm>
          <a:prstGeom prst="roundRect">
            <a:avLst>
              <a:gd name="adj" fmla="val 2203"/>
            </a:avLst>
          </a:prstGeom>
        </p:spPr>
        <p:txBody>
          <a:bodyPr/>
          <a:lstStyle/>
          <a:p>
            <a:r>
              <a:rPr lang="en-GB" sz="5400" dirty="0">
                <a:latin typeface="Twinkl" pitchFamily="2" charset="0"/>
              </a:rPr>
              <a:t>Consolidating</a:t>
            </a:r>
          </a:p>
        </p:txBody>
      </p:sp>
    </p:spTree>
    <p:extLst>
      <p:ext uri="{BB962C8B-B14F-4D97-AF65-F5344CB8AC3E}">
        <p14:creationId xmlns:p14="http://schemas.microsoft.com/office/powerpoint/2010/main" val="39782993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419610-6117-4D82-B5C1-2615EEF8EC28}"/>
              </a:ext>
            </a:extLst>
          </p:cNvPr>
          <p:cNvSpPr>
            <a:spLocks noGrp="1"/>
          </p:cNvSpPr>
          <p:nvPr>
            <p:ph type="title"/>
          </p:nvPr>
        </p:nvSpPr>
        <p:spPr/>
        <p:txBody>
          <a:bodyPr/>
          <a:lstStyle/>
          <a:p>
            <a:r>
              <a:rPr lang="en-GB" dirty="0"/>
              <a:t>How Do I Feel?</a:t>
            </a:r>
          </a:p>
        </p:txBody>
      </p:sp>
      <p:pic>
        <p:nvPicPr>
          <p:cNvPr id="3" name="Individual Work">
            <a:extLst>
              <a:ext uri="{FF2B5EF4-FFF2-40B4-BE49-F238E27FC236}">
                <a16:creationId xmlns:a16="http://schemas.microsoft.com/office/drawing/2014/main" id="{A0EAA42A-56BD-40FD-8F3D-39BDF1AD6A1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740250" y="549275"/>
            <a:ext cx="864000" cy="864000"/>
          </a:xfrm>
          <a:prstGeom prst="rect">
            <a:avLst/>
          </a:prstGeom>
        </p:spPr>
      </p:pic>
      <p:sp>
        <p:nvSpPr>
          <p:cNvPr id="4" name="Rectangle 3">
            <a:extLst>
              <a:ext uri="{FF2B5EF4-FFF2-40B4-BE49-F238E27FC236}">
                <a16:creationId xmlns:a16="http://schemas.microsoft.com/office/drawing/2014/main" id="{2E4AEE17-3EDF-423C-90CB-9C3075C114D7}"/>
              </a:ext>
            </a:extLst>
          </p:cNvPr>
          <p:cNvSpPr/>
          <p:nvPr/>
        </p:nvSpPr>
        <p:spPr>
          <a:xfrm>
            <a:off x="755650" y="1556792"/>
            <a:ext cx="5246226" cy="757817"/>
          </a:xfrm>
          <a:prstGeom prst="rect">
            <a:avLst/>
          </a:prstGeom>
          <a:solidFill>
            <a:srgbClr val="7868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Design and make a poster which shows a face with one of the following feelings:</a:t>
            </a:r>
          </a:p>
        </p:txBody>
      </p:sp>
      <p:sp>
        <p:nvSpPr>
          <p:cNvPr id="6" name="Rectangle 5">
            <a:extLst>
              <a:ext uri="{FF2B5EF4-FFF2-40B4-BE49-F238E27FC236}">
                <a16:creationId xmlns:a16="http://schemas.microsoft.com/office/drawing/2014/main" id="{8CBB471F-CC86-4437-B602-8765D458E1BC}"/>
              </a:ext>
            </a:extLst>
          </p:cNvPr>
          <p:cNvSpPr/>
          <p:nvPr/>
        </p:nvSpPr>
        <p:spPr>
          <a:xfrm>
            <a:off x="4015359" y="2458072"/>
            <a:ext cx="1440160" cy="432048"/>
          </a:xfrm>
          <a:prstGeom prst="rect">
            <a:avLst/>
          </a:prstGeom>
          <a:solidFill>
            <a:srgbClr val="EA51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happiness</a:t>
            </a:r>
          </a:p>
        </p:txBody>
      </p:sp>
      <p:sp>
        <p:nvSpPr>
          <p:cNvPr id="7" name="Rectangle 6">
            <a:extLst>
              <a:ext uri="{FF2B5EF4-FFF2-40B4-BE49-F238E27FC236}">
                <a16:creationId xmlns:a16="http://schemas.microsoft.com/office/drawing/2014/main" id="{976E9086-532C-44AC-B7FD-F09E8C4E69CA}"/>
              </a:ext>
            </a:extLst>
          </p:cNvPr>
          <p:cNvSpPr/>
          <p:nvPr/>
        </p:nvSpPr>
        <p:spPr>
          <a:xfrm>
            <a:off x="2555776" y="3933056"/>
            <a:ext cx="1440160" cy="432048"/>
          </a:xfrm>
          <a:prstGeom prst="rect">
            <a:avLst/>
          </a:prstGeom>
          <a:solidFill>
            <a:srgbClr val="9D9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sadness</a:t>
            </a:r>
          </a:p>
        </p:txBody>
      </p:sp>
      <p:sp>
        <p:nvSpPr>
          <p:cNvPr id="8" name="Rectangle 7">
            <a:extLst>
              <a:ext uri="{FF2B5EF4-FFF2-40B4-BE49-F238E27FC236}">
                <a16:creationId xmlns:a16="http://schemas.microsoft.com/office/drawing/2014/main" id="{C33C0D56-FB70-475C-BA8C-BD30BFDE457D}"/>
              </a:ext>
            </a:extLst>
          </p:cNvPr>
          <p:cNvSpPr/>
          <p:nvPr/>
        </p:nvSpPr>
        <p:spPr>
          <a:xfrm>
            <a:off x="755650" y="3573016"/>
            <a:ext cx="1440160" cy="432048"/>
          </a:xfrm>
          <a:prstGeom prst="rect">
            <a:avLst/>
          </a:prstGeom>
          <a:solidFill>
            <a:srgbClr val="E94E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anger</a:t>
            </a:r>
          </a:p>
        </p:txBody>
      </p:sp>
      <p:sp>
        <p:nvSpPr>
          <p:cNvPr id="9" name="Rectangle 8">
            <a:extLst>
              <a:ext uri="{FF2B5EF4-FFF2-40B4-BE49-F238E27FC236}">
                <a16:creationId xmlns:a16="http://schemas.microsoft.com/office/drawing/2014/main" id="{80B9104C-1BA1-4413-BCE6-452400112DCD}"/>
              </a:ext>
            </a:extLst>
          </p:cNvPr>
          <p:cNvSpPr/>
          <p:nvPr/>
        </p:nvSpPr>
        <p:spPr>
          <a:xfrm>
            <a:off x="1547664" y="2929933"/>
            <a:ext cx="1440160" cy="432048"/>
          </a:xfrm>
          <a:prstGeom prst="rect">
            <a:avLst/>
          </a:prstGeom>
          <a:solidFill>
            <a:srgbClr val="25B7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fear</a:t>
            </a:r>
          </a:p>
        </p:txBody>
      </p:sp>
      <p:sp>
        <p:nvSpPr>
          <p:cNvPr id="10" name="Rectangle 9">
            <a:extLst>
              <a:ext uri="{FF2B5EF4-FFF2-40B4-BE49-F238E27FC236}">
                <a16:creationId xmlns:a16="http://schemas.microsoft.com/office/drawing/2014/main" id="{3500C321-4F15-4E4B-9237-16ACDEC006B1}"/>
              </a:ext>
            </a:extLst>
          </p:cNvPr>
          <p:cNvSpPr/>
          <p:nvPr/>
        </p:nvSpPr>
        <p:spPr>
          <a:xfrm>
            <a:off x="4028212" y="4490196"/>
            <a:ext cx="1440160" cy="432048"/>
          </a:xfrm>
          <a:prstGeom prst="rect">
            <a:avLst/>
          </a:prstGeom>
          <a:solidFill>
            <a:srgbClr val="84B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excitement</a:t>
            </a:r>
          </a:p>
        </p:txBody>
      </p:sp>
      <p:sp>
        <p:nvSpPr>
          <p:cNvPr id="11" name="Rectangle 10">
            <a:extLst>
              <a:ext uri="{FF2B5EF4-FFF2-40B4-BE49-F238E27FC236}">
                <a16:creationId xmlns:a16="http://schemas.microsoft.com/office/drawing/2014/main" id="{8BEE8628-43E0-4E01-947F-8A8FFBF0E941}"/>
              </a:ext>
            </a:extLst>
          </p:cNvPr>
          <p:cNvSpPr/>
          <p:nvPr/>
        </p:nvSpPr>
        <p:spPr>
          <a:xfrm>
            <a:off x="4377689" y="3789040"/>
            <a:ext cx="1440160" cy="432048"/>
          </a:xfrm>
          <a:prstGeom prst="rect">
            <a:avLst/>
          </a:prstGeom>
          <a:solidFill>
            <a:srgbClr val="D47D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worry</a:t>
            </a:r>
          </a:p>
        </p:txBody>
      </p:sp>
      <p:sp>
        <p:nvSpPr>
          <p:cNvPr id="12" name="Rectangle 11">
            <a:extLst>
              <a:ext uri="{FF2B5EF4-FFF2-40B4-BE49-F238E27FC236}">
                <a16:creationId xmlns:a16="http://schemas.microsoft.com/office/drawing/2014/main" id="{6B65188E-C8BC-4E73-A3AD-A1A003707DB3}"/>
              </a:ext>
            </a:extLst>
          </p:cNvPr>
          <p:cNvSpPr/>
          <p:nvPr/>
        </p:nvSpPr>
        <p:spPr>
          <a:xfrm>
            <a:off x="755650" y="2395452"/>
            <a:ext cx="1440160" cy="432048"/>
          </a:xfrm>
          <a:prstGeom prst="rect">
            <a:avLst/>
          </a:prstGeom>
          <a:solidFill>
            <a:srgbClr val="E5C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nervousness</a:t>
            </a:r>
          </a:p>
        </p:txBody>
      </p:sp>
      <p:sp>
        <p:nvSpPr>
          <p:cNvPr id="13" name="Rectangle 12">
            <a:extLst>
              <a:ext uri="{FF2B5EF4-FFF2-40B4-BE49-F238E27FC236}">
                <a16:creationId xmlns:a16="http://schemas.microsoft.com/office/drawing/2014/main" id="{9A7C7C2C-8ABB-4954-82A5-96B794244C26}"/>
              </a:ext>
            </a:extLst>
          </p:cNvPr>
          <p:cNvSpPr/>
          <p:nvPr/>
        </p:nvSpPr>
        <p:spPr>
          <a:xfrm>
            <a:off x="3491880" y="3140968"/>
            <a:ext cx="1440160" cy="432048"/>
          </a:xfrm>
          <a:prstGeom prst="rect">
            <a:avLst/>
          </a:prstGeom>
          <a:solidFill>
            <a:srgbClr val="47B1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shock</a:t>
            </a:r>
          </a:p>
        </p:txBody>
      </p:sp>
      <p:sp>
        <p:nvSpPr>
          <p:cNvPr id="14" name="Rectangle 13">
            <a:extLst>
              <a:ext uri="{FF2B5EF4-FFF2-40B4-BE49-F238E27FC236}">
                <a16:creationId xmlns:a16="http://schemas.microsoft.com/office/drawing/2014/main" id="{595D535D-0B8B-4FF6-B2F3-5E282E4026DB}"/>
              </a:ext>
            </a:extLst>
          </p:cNvPr>
          <p:cNvSpPr/>
          <p:nvPr/>
        </p:nvSpPr>
        <p:spPr>
          <a:xfrm>
            <a:off x="979411" y="4490196"/>
            <a:ext cx="1440160" cy="432048"/>
          </a:xfrm>
          <a:prstGeom prst="rect">
            <a:avLst/>
          </a:prstGeom>
          <a:solidFill>
            <a:srgbClr val="0D72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confusion</a:t>
            </a:r>
          </a:p>
        </p:txBody>
      </p:sp>
      <p:sp>
        <p:nvSpPr>
          <p:cNvPr id="15" name="Rectangle 14">
            <a:extLst>
              <a:ext uri="{FF2B5EF4-FFF2-40B4-BE49-F238E27FC236}">
                <a16:creationId xmlns:a16="http://schemas.microsoft.com/office/drawing/2014/main" id="{9093C7DB-C888-40CC-B34D-94EEF0321B2B}"/>
              </a:ext>
            </a:extLst>
          </p:cNvPr>
          <p:cNvSpPr/>
          <p:nvPr/>
        </p:nvSpPr>
        <p:spPr>
          <a:xfrm>
            <a:off x="750885" y="5095875"/>
            <a:ext cx="7632700" cy="1011253"/>
          </a:xfrm>
          <a:prstGeom prst="rect">
            <a:avLst/>
          </a:prstGeom>
          <a:solidFill>
            <a:srgbClr val="A87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Below the face, complete the phrase, ‘It’s OK to feel ...’ followed by the feeling you have tried to show. Perhaps you could display these around school to let everyone know that all feelings are OK.</a:t>
            </a:r>
          </a:p>
        </p:txBody>
      </p:sp>
      <p:pic>
        <p:nvPicPr>
          <p:cNvPr id="18" name="Picture 17">
            <a:extLst>
              <a:ext uri="{FF2B5EF4-FFF2-40B4-BE49-F238E27FC236}">
                <a16:creationId xmlns:a16="http://schemas.microsoft.com/office/drawing/2014/main" id="{7375908F-0406-4357-915E-21C5ABD9E16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01876" y="1551825"/>
            <a:ext cx="2381709" cy="3370419"/>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81548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a:xfrm>
            <a:off x="457198" y="436606"/>
            <a:ext cx="8220075" cy="5584682"/>
          </a:xfrm>
          <a:prstGeom prst="roundRect">
            <a:avLst>
              <a:gd name="adj" fmla="val 2203"/>
            </a:avLst>
          </a:prstGeom>
        </p:spPr>
        <p:txBody>
          <a:bodyPr/>
          <a:lstStyle/>
          <a:p>
            <a:r>
              <a:rPr lang="en-GB" sz="5400" dirty="0">
                <a:latin typeface="Twinkl" pitchFamily="2" charset="0"/>
              </a:rPr>
              <a:t>Reflecting</a:t>
            </a:r>
          </a:p>
        </p:txBody>
      </p:sp>
    </p:spTree>
    <p:extLst>
      <p:ext uri="{BB962C8B-B14F-4D97-AF65-F5344CB8AC3E}">
        <p14:creationId xmlns:p14="http://schemas.microsoft.com/office/powerpoint/2010/main" val="40430014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86B2B-BE2B-488D-B35E-D10AE5314667}"/>
              </a:ext>
            </a:extLst>
          </p:cNvPr>
          <p:cNvSpPr>
            <a:spLocks noGrp="1"/>
          </p:cNvSpPr>
          <p:nvPr>
            <p:ph type="title"/>
          </p:nvPr>
        </p:nvSpPr>
        <p:spPr>
          <a:xfrm>
            <a:off x="457198" y="476672"/>
            <a:ext cx="8220075" cy="994306"/>
          </a:xfrm>
        </p:spPr>
        <p:txBody>
          <a:bodyPr/>
          <a:lstStyle/>
          <a:p>
            <a:r>
              <a:rPr lang="en-GB" dirty="0"/>
              <a:t>What Can I Do?</a:t>
            </a:r>
          </a:p>
        </p:txBody>
      </p:sp>
      <p:pic>
        <p:nvPicPr>
          <p:cNvPr id="3" name="Whole Class">
            <a:extLst>
              <a:ext uri="{FF2B5EF4-FFF2-40B4-BE49-F238E27FC236}">
                <a16:creationId xmlns:a16="http://schemas.microsoft.com/office/drawing/2014/main" id="{4DA2CA54-D9D2-4887-9C23-48DBC46FC3B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52800" y="543600"/>
            <a:ext cx="1238498" cy="864000"/>
          </a:xfrm>
          <a:prstGeom prst="rect">
            <a:avLst/>
          </a:prstGeom>
        </p:spPr>
      </p:pic>
      <p:sp>
        <p:nvSpPr>
          <p:cNvPr id="4" name="Rectangle 3">
            <a:extLst>
              <a:ext uri="{FF2B5EF4-FFF2-40B4-BE49-F238E27FC236}">
                <a16:creationId xmlns:a16="http://schemas.microsoft.com/office/drawing/2014/main" id="{FE1C7DB6-DE65-4BD8-BFAF-FC92BA5881C0}"/>
              </a:ext>
            </a:extLst>
          </p:cNvPr>
          <p:cNvSpPr/>
          <p:nvPr/>
        </p:nvSpPr>
        <p:spPr>
          <a:xfrm>
            <a:off x="755650" y="1556792"/>
            <a:ext cx="7632700" cy="504056"/>
          </a:xfrm>
          <a:prstGeom prst="rect">
            <a:avLst/>
          </a:prstGeom>
          <a:solidFill>
            <a:srgbClr val="EA51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We can all do things to make ourselves and others feel good.</a:t>
            </a:r>
          </a:p>
        </p:txBody>
      </p:sp>
      <p:sp>
        <p:nvSpPr>
          <p:cNvPr id="6" name="Rectangle 5">
            <a:extLst>
              <a:ext uri="{FF2B5EF4-FFF2-40B4-BE49-F238E27FC236}">
                <a16:creationId xmlns:a16="http://schemas.microsoft.com/office/drawing/2014/main" id="{D8CFC2DE-70BD-4DFD-86FE-6AA3E532770B}"/>
              </a:ext>
            </a:extLst>
          </p:cNvPr>
          <p:cNvSpPr/>
          <p:nvPr/>
        </p:nvSpPr>
        <p:spPr>
          <a:xfrm>
            <a:off x="755650" y="2132856"/>
            <a:ext cx="7632700" cy="708497"/>
          </a:xfrm>
          <a:prstGeom prst="rect">
            <a:avLst/>
          </a:prstGeom>
          <a:solidFill>
            <a:srgbClr val="EE73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Sit quietly for a moment and think about what made you feel good when you were experiencing a different routine to usual. </a:t>
            </a:r>
          </a:p>
        </p:txBody>
      </p:sp>
      <p:sp>
        <p:nvSpPr>
          <p:cNvPr id="7" name="Rectangle 6">
            <a:extLst>
              <a:ext uri="{FF2B5EF4-FFF2-40B4-BE49-F238E27FC236}">
                <a16:creationId xmlns:a16="http://schemas.microsoft.com/office/drawing/2014/main" id="{FA7D0D3E-6503-45F4-A4C9-9A4B937F2573}"/>
              </a:ext>
            </a:extLst>
          </p:cNvPr>
          <p:cNvSpPr/>
          <p:nvPr/>
        </p:nvSpPr>
        <p:spPr>
          <a:xfrm>
            <a:off x="755650" y="5384328"/>
            <a:ext cx="7632700" cy="708497"/>
          </a:xfrm>
          <a:prstGeom prst="rect">
            <a:avLst/>
          </a:prstGeom>
          <a:solidFill>
            <a:srgbClr val="A873B0"/>
          </a:solidFill>
          <a:ln>
            <a:noFill/>
          </a:ln>
        </p:spPr>
        <p:style>
          <a:lnRef idx="2">
            <a:schemeClr val="accent1">
              <a:shade val="50000"/>
            </a:schemeClr>
          </a:lnRef>
          <a:fillRef idx="1">
            <a:schemeClr val="accent1"/>
          </a:fillRef>
          <a:effectRef idx="0">
            <a:schemeClr val="accent1"/>
          </a:effectRef>
          <a:fontRef idx="minor">
            <a:schemeClr val="lt1"/>
          </a:fontRef>
        </p:style>
        <p:txBody>
          <a:bodyPr rIns="1332000" rtlCol="0" anchor="ctr"/>
          <a:lstStyle/>
          <a:p>
            <a:pPr algn="ctr"/>
            <a:r>
              <a:rPr lang="en-GB" dirty="0"/>
              <a:t>If you feel happy to do so, share your thoughts with the class and we will record these on our </a:t>
            </a:r>
            <a:r>
              <a:rPr lang="en-GB" dirty="0">
                <a:solidFill>
                  <a:srgbClr val="643C90"/>
                </a:solidFill>
                <a:hlinkClick r:id="rId3" action="ppaction://hlinksldjump">
                  <a:extLst>
                    <a:ext uri="{A12FA001-AC4F-418D-AE19-62706E023703}">
                      <ahyp:hlinkClr xmlns:ahyp="http://schemas.microsoft.com/office/drawing/2018/hyperlinkcolor" val="tx"/>
                    </a:ext>
                  </a:extLst>
                </a:hlinkClick>
              </a:rPr>
              <a:t>class mind map</a:t>
            </a:r>
            <a:r>
              <a:rPr lang="en-GB" dirty="0"/>
              <a:t>.</a:t>
            </a:r>
          </a:p>
        </p:txBody>
      </p:sp>
      <p:sp>
        <p:nvSpPr>
          <p:cNvPr id="8" name="Arrow: Right 7">
            <a:hlinkClick r:id="rId3" action="ppaction://hlinksldjump"/>
            <a:extLst>
              <a:ext uri="{FF2B5EF4-FFF2-40B4-BE49-F238E27FC236}">
                <a16:creationId xmlns:a16="http://schemas.microsoft.com/office/drawing/2014/main" id="{A45F4293-BC04-4507-9CD2-FDF90FB999E1}"/>
              </a:ext>
            </a:extLst>
          </p:cNvPr>
          <p:cNvSpPr/>
          <p:nvPr/>
        </p:nvSpPr>
        <p:spPr>
          <a:xfrm>
            <a:off x="7308304" y="5482619"/>
            <a:ext cx="704943" cy="511914"/>
          </a:xfrm>
          <a:prstGeom prst="rightArrow">
            <a:avLst>
              <a:gd name="adj1" fmla="val 66387"/>
              <a:gd name="adj2" fmla="val 50000"/>
            </a:avLst>
          </a:prstGeom>
          <a:solidFill>
            <a:srgbClr val="643C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descr="A picture containing cake, man&#10;&#10;Description automatically generated">
            <a:extLst>
              <a:ext uri="{FF2B5EF4-FFF2-40B4-BE49-F238E27FC236}">
                <a16:creationId xmlns:a16="http://schemas.microsoft.com/office/drawing/2014/main" id="{08252996-C121-495B-BC5E-B596ABB0897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7958" y="3311268"/>
            <a:ext cx="7468084" cy="2781557"/>
          </a:xfrm>
          <a:prstGeom prst="rect">
            <a:avLst/>
          </a:prstGeom>
        </p:spPr>
      </p:pic>
      <p:pic>
        <p:nvPicPr>
          <p:cNvPr id="13" name="Picture 12" descr="A girl posing for a picture&#10;&#10;Description automatically generated">
            <a:extLst>
              <a:ext uri="{FF2B5EF4-FFF2-40B4-BE49-F238E27FC236}">
                <a16:creationId xmlns:a16="http://schemas.microsoft.com/office/drawing/2014/main" id="{59A7B16F-577B-41AB-821F-EA7E8C07C67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61505" y="2852704"/>
            <a:ext cx="2020989" cy="3456021"/>
          </a:xfrm>
          <a:prstGeom prst="rect">
            <a:avLst/>
          </a:prstGeom>
        </p:spPr>
      </p:pic>
      <p:pic>
        <p:nvPicPr>
          <p:cNvPr id="15" name="Picture 14" descr="A person sitting at a table with a cake&#10;&#10;Description automatically generated">
            <a:extLst>
              <a:ext uri="{FF2B5EF4-FFF2-40B4-BE49-F238E27FC236}">
                <a16:creationId xmlns:a16="http://schemas.microsoft.com/office/drawing/2014/main" id="{9ECF6DBD-207C-4657-B978-7FB18A900CF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212548" y="2913361"/>
            <a:ext cx="4718904" cy="3402582"/>
          </a:xfrm>
          <a:prstGeom prst="rect">
            <a:avLst/>
          </a:prstGeom>
        </p:spPr>
      </p:pic>
      <p:pic>
        <p:nvPicPr>
          <p:cNvPr id="17" name="Picture 16" descr="A person that is standing in the dark&#10;&#10;Description automatically generated">
            <a:extLst>
              <a:ext uri="{FF2B5EF4-FFF2-40B4-BE49-F238E27FC236}">
                <a16:creationId xmlns:a16="http://schemas.microsoft.com/office/drawing/2014/main" id="{BE315525-AADF-4175-A5D4-105F28ACCE4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691461" y="2913361"/>
            <a:ext cx="1765618" cy="3395364"/>
          </a:xfrm>
          <a:prstGeom prst="rect">
            <a:avLst/>
          </a:prstGeom>
        </p:spPr>
      </p:pic>
      <p:pic>
        <p:nvPicPr>
          <p:cNvPr id="19" name="Picture 18" descr="A person holding a bicycle&#10;&#10;Description automatically generated">
            <a:extLst>
              <a:ext uri="{FF2B5EF4-FFF2-40B4-BE49-F238E27FC236}">
                <a16:creationId xmlns:a16="http://schemas.microsoft.com/office/drawing/2014/main" id="{83D10063-BE9B-4A55-B465-02F375D822E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128161" y="2945034"/>
            <a:ext cx="2020989" cy="3385370"/>
          </a:xfrm>
          <a:prstGeom prst="rect">
            <a:avLst/>
          </a:prstGeom>
        </p:spPr>
      </p:pic>
      <p:pic>
        <p:nvPicPr>
          <p:cNvPr id="21" name="Picture 20">
            <a:extLst>
              <a:ext uri="{FF2B5EF4-FFF2-40B4-BE49-F238E27FC236}">
                <a16:creationId xmlns:a16="http://schemas.microsoft.com/office/drawing/2014/main" id="{AC7EEEDA-DD0D-46B2-A273-E48D7277784E}"/>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095567" y="2958951"/>
            <a:ext cx="3132617" cy="3429000"/>
          </a:xfrm>
          <a:prstGeom prst="rect">
            <a:avLst/>
          </a:prstGeom>
        </p:spPr>
      </p:pic>
    </p:spTree>
    <p:extLst>
      <p:ext uri="{BB962C8B-B14F-4D97-AF65-F5344CB8AC3E}">
        <p14:creationId xmlns:p14="http://schemas.microsoft.com/office/powerpoint/2010/main" val="1688609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11"/>
                                        </p:tgtEl>
                                      </p:cBhvr>
                                    </p:animEffect>
                                    <p:set>
                                      <p:cBhvr>
                                        <p:cTn id="21" dur="1" fill="hold">
                                          <p:stCondLst>
                                            <p:cond delay="499"/>
                                          </p:stCondLst>
                                        </p:cTn>
                                        <p:tgtEl>
                                          <p:spTgt spid="11"/>
                                        </p:tgtEl>
                                        <p:attrNameLst>
                                          <p:attrName>style.visibility</p:attrName>
                                        </p:attrNameLst>
                                      </p:cBhvr>
                                      <p:to>
                                        <p:strVal val="hidden"/>
                                      </p:to>
                                    </p:se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500"/>
                                        <p:tgtEl>
                                          <p:spTgt spid="15"/>
                                        </p:tgtEl>
                                      </p:cBhvr>
                                    </p:animEffect>
                                    <p:set>
                                      <p:cBhvr>
                                        <p:cTn id="39" dur="1" fill="hold">
                                          <p:stCondLst>
                                            <p:cond delay="499"/>
                                          </p:stCondLst>
                                        </p:cTn>
                                        <p:tgtEl>
                                          <p:spTgt spid="15"/>
                                        </p:tgtEl>
                                        <p:attrNameLst>
                                          <p:attrName>style.visibility</p:attrName>
                                        </p:attrNameLst>
                                      </p:cBhvr>
                                      <p:to>
                                        <p:strVal val="hidden"/>
                                      </p:to>
                                    </p:set>
                                  </p:childTnLst>
                                </p:cTn>
                              </p:par>
                            </p:childTnLst>
                          </p:cTn>
                        </p:par>
                        <p:par>
                          <p:cTn id="40" fill="hold">
                            <p:stCondLst>
                              <p:cond delay="500"/>
                            </p:stCondLst>
                            <p:childTnLst>
                              <p:par>
                                <p:cTn id="41" presetID="10" presetClass="entr" presetSubtype="0"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17"/>
                                        </p:tgtEl>
                                      </p:cBhvr>
                                    </p:animEffect>
                                    <p:set>
                                      <p:cBhvr>
                                        <p:cTn id="48" dur="1" fill="hold">
                                          <p:stCondLst>
                                            <p:cond delay="499"/>
                                          </p:stCondLst>
                                        </p:cTn>
                                        <p:tgtEl>
                                          <p:spTgt spid="17"/>
                                        </p:tgtEl>
                                        <p:attrNameLst>
                                          <p:attrName>style.visibility</p:attrName>
                                        </p:attrNameLst>
                                      </p:cBhvr>
                                      <p:to>
                                        <p:strVal val="hidden"/>
                                      </p:to>
                                    </p:set>
                                  </p:childTnLst>
                                </p:cTn>
                              </p:par>
                            </p:childTnLst>
                          </p:cTn>
                        </p:par>
                        <p:par>
                          <p:cTn id="49" fill="hold">
                            <p:stCondLst>
                              <p:cond delay="500"/>
                            </p:stCondLst>
                            <p:childTnLst>
                              <p:par>
                                <p:cTn id="50" presetID="10" presetClass="entr" presetSubtype="0" fill="hold"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nodeType="clickEffect">
                                  <p:stCondLst>
                                    <p:cond delay="0"/>
                                  </p:stCondLst>
                                  <p:childTnLst>
                                    <p:animEffect transition="out" filter="fade">
                                      <p:cBhvr>
                                        <p:cTn id="56" dur="500"/>
                                        <p:tgtEl>
                                          <p:spTgt spid="19"/>
                                        </p:tgtEl>
                                      </p:cBhvr>
                                    </p:animEffect>
                                    <p:set>
                                      <p:cBhvr>
                                        <p:cTn id="57" dur="1" fill="hold">
                                          <p:stCondLst>
                                            <p:cond delay="499"/>
                                          </p:stCondLst>
                                        </p:cTn>
                                        <p:tgtEl>
                                          <p:spTgt spid="19"/>
                                        </p:tgtEl>
                                        <p:attrNameLst>
                                          <p:attrName>style.visibility</p:attrName>
                                        </p:attrNameLst>
                                      </p:cBhvr>
                                      <p:to>
                                        <p:strVal val="hidden"/>
                                      </p:to>
                                    </p:set>
                                  </p:childTnLst>
                                </p:cTn>
                              </p:par>
                            </p:childTnLst>
                          </p:cTn>
                        </p:par>
                        <p:par>
                          <p:cTn id="58" fill="hold">
                            <p:stCondLst>
                              <p:cond delay="500"/>
                            </p:stCondLst>
                            <p:childTnLst>
                              <p:par>
                                <p:cTn id="59" presetID="10" presetClass="entr" presetSubtype="0" fill="hold"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500"/>
                                        <p:tgtEl>
                                          <p:spTgt spid="21"/>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xit" presetSubtype="0" fill="hold" nodeType="clickEffect">
                                  <p:stCondLst>
                                    <p:cond delay="0"/>
                                  </p:stCondLst>
                                  <p:childTnLst>
                                    <p:animEffect transition="out" filter="fade">
                                      <p:cBhvr>
                                        <p:cTn id="65" dur="500"/>
                                        <p:tgtEl>
                                          <p:spTgt spid="21"/>
                                        </p:tgtEl>
                                      </p:cBhvr>
                                    </p:animEffect>
                                    <p:set>
                                      <p:cBhvr>
                                        <p:cTn id="66" dur="1" fill="hold">
                                          <p:stCondLst>
                                            <p:cond delay="499"/>
                                          </p:stCondLst>
                                        </p:cTn>
                                        <p:tgtEl>
                                          <p:spTgt spid="21"/>
                                        </p:tgtEl>
                                        <p:attrNameLst>
                                          <p:attrName>style.visibility</p:attrName>
                                        </p:attrNameLst>
                                      </p:cBhvr>
                                      <p:to>
                                        <p:strVal val="hidden"/>
                                      </p:to>
                                    </p:set>
                                  </p:childTnLst>
                                </p:cTn>
                              </p:par>
                            </p:childTnLst>
                          </p:cTn>
                        </p:par>
                        <p:par>
                          <p:cTn id="67" fill="hold">
                            <p:stCondLst>
                              <p:cond delay="500"/>
                            </p:stCondLst>
                            <p:childTnLst>
                              <p:par>
                                <p:cTn id="68" presetID="22" presetClass="entr" presetSubtype="8" fill="hold" grpId="0" nodeType="after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wipe(left)">
                                      <p:cBhvr>
                                        <p:cTn id="70" dur="500"/>
                                        <p:tgtEl>
                                          <p:spTgt spid="7"/>
                                        </p:tgtEl>
                                      </p:cBhvr>
                                    </p:animEffect>
                                  </p:childTnLst>
                                </p:cTn>
                              </p:par>
                            </p:childTnLst>
                          </p:cTn>
                        </p:par>
                        <p:par>
                          <p:cTn id="71" fill="hold">
                            <p:stCondLst>
                              <p:cond delay="1000"/>
                            </p:stCondLst>
                            <p:childTnLst>
                              <p:par>
                                <p:cTn id="72" presetID="10" presetClass="entr" presetSubtype="0" fill="hold" grpId="0" nodeType="after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fade">
                                      <p:cBhvr>
                                        <p:cTn id="74" dur="500"/>
                                        <p:tgtEl>
                                          <p:spTgt spid="8"/>
                                        </p:tgtEl>
                                      </p:cBhvr>
                                    </p:animEffect>
                                  </p:childTnLst>
                                </p:cTn>
                              </p:par>
                              <p:par>
                                <p:cTn id="75" presetID="63" presetClass="path" presetSubtype="0" repeatCount="indefinite" accel="50000" decel="50000" autoRev="1" fill="hold" grpId="1" nodeType="withEffect">
                                  <p:stCondLst>
                                    <p:cond delay="0"/>
                                  </p:stCondLst>
                                  <p:childTnLst>
                                    <p:animMotion origin="layout" path="M 2.77778E-6 4.44444E-6 L 0.02968 -0.00024 " pathEditMode="relative" rAng="0" ptsTypes="AA">
                                      <p:cBhvr>
                                        <p:cTn id="76" dur="2000" fill="hold"/>
                                        <p:tgtEl>
                                          <p:spTgt spid="8"/>
                                        </p:tgtEl>
                                        <p:attrNameLst>
                                          <p:attrName>ppt_x</p:attrName>
                                          <p:attrName>ppt_y</p:attrName>
                                        </p:attrNameLst>
                                      </p:cBhvr>
                                      <p:rCtr x="1476"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8"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A65BD1-AA86-44C7-AE3A-A54BDF4319A1}"/>
              </a:ext>
            </a:extLst>
          </p:cNvPr>
          <p:cNvSpPr>
            <a:spLocks noGrp="1"/>
          </p:cNvSpPr>
          <p:nvPr>
            <p:ph type="title"/>
          </p:nvPr>
        </p:nvSpPr>
        <p:spPr/>
        <p:txBody>
          <a:bodyPr/>
          <a:lstStyle/>
          <a:p>
            <a:r>
              <a:rPr lang="en-GB" dirty="0"/>
              <a:t>What Can I Do?</a:t>
            </a:r>
          </a:p>
        </p:txBody>
      </p:sp>
      <p:pic>
        <p:nvPicPr>
          <p:cNvPr id="3" name="Whole Class">
            <a:extLst>
              <a:ext uri="{FF2B5EF4-FFF2-40B4-BE49-F238E27FC236}">
                <a16:creationId xmlns:a16="http://schemas.microsoft.com/office/drawing/2014/main" id="{D6E68216-55E3-437D-977E-E60788E79BC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52800" y="543600"/>
            <a:ext cx="1238498" cy="864000"/>
          </a:xfrm>
          <a:prstGeom prst="rect">
            <a:avLst/>
          </a:prstGeom>
        </p:spPr>
      </p:pic>
      <p:sp>
        <p:nvSpPr>
          <p:cNvPr id="4" name="Rectangle: Rounded Corners 3">
            <a:extLst>
              <a:ext uri="{FF2B5EF4-FFF2-40B4-BE49-F238E27FC236}">
                <a16:creationId xmlns:a16="http://schemas.microsoft.com/office/drawing/2014/main" id="{03C2E4BB-EEDD-4FC7-B1DC-DD7739FBB210}"/>
              </a:ext>
            </a:extLst>
          </p:cNvPr>
          <p:cNvSpPr/>
          <p:nvPr/>
        </p:nvSpPr>
        <p:spPr>
          <a:xfrm>
            <a:off x="3435127" y="2859615"/>
            <a:ext cx="2304256" cy="1224136"/>
          </a:xfrm>
          <a:prstGeom prst="roundRect">
            <a:avLst/>
          </a:prstGeom>
          <a:solidFill>
            <a:srgbClr val="643C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Made You Feel Good?</a:t>
            </a:r>
          </a:p>
        </p:txBody>
      </p:sp>
      <p:sp>
        <p:nvSpPr>
          <p:cNvPr id="5" name="Rectangle 4">
            <a:extLst>
              <a:ext uri="{FF2B5EF4-FFF2-40B4-BE49-F238E27FC236}">
                <a16:creationId xmlns:a16="http://schemas.microsoft.com/office/drawing/2014/main" id="{3B48F0C1-7C3D-47D6-912C-B5C63CFA3A42}"/>
              </a:ext>
            </a:extLst>
          </p:cNvPr>
          <p:cNvSpPr/>
          <p:nvPr/>
        </p:nvSpPr>
        <p:spPr>
          <a:xfrm>
            <a:off x="755650" y="4653136"/>
            <a:ext cx="7632700" cy="504056"/>
          </a:xfrm>
          <a:prstGeom prst="rect">
            <a:avLst/>
          </a:prstGeom>
          <a:solidFill>
            <a:srgbClr val="8C36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Many of your ideas can be applied now too to help us all feel good.</a:t>
            </a:r>
          </a:p>
        </p:txBody>
      </p:sp>
      <p:sp>
        <p:nvSpPr>
          <p:cNvPr id="6" name="Rectangle 5">
            <a:extLst>
              <a:ext uri="{FF2B5EF4-FFF2-40B4-BE49-F238E27FC236}">
                <a16:creationId xmlns:a16="http://schemas.microsoft.com/office/drawing/2014/main" id="{293E4704-0A43-4126-B498-5841661EE52A}"/>
              </a:ext>
            </a:extLst>
          </p:cNvPr>
          <p:cNvSpPr/>
          <p:nvPr/>
        </p:nvSpPr>
        <p:spPr>
          <a:xfrm>
            <a:off x="755650" y="5373216"/>
            <a:ext cx="7632700" cy="719609"/>
          </a:xfrm>
          <a:prstGeom prst="rect">
            <a:avLst/>
          </a:prstGeom>
          <a:solidFill>
            <a:srgbClr val="CC4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Perhaps you could draw a small picture of one activity that helps you to feel good, which could be displayed around your classroom.</a:t>
            </a:r>
          </a:p>
        </p:txBody>
      </p:sp>
      <p:sp>
        <p:nvSpPr>
          <p:cNvPr id="7" name="Rectangle 6">
            <a:extLst>
              <a:ext uri="{FF2B5EF4-FFF2-40B4-BE49-F238E27FC236}">
                <a16:creationId xmlns:a16="http://schemas.microsoft.com/office/drawing/2014/main" id="{21E67C3C-B2B2-4530-AAD7-9B4963AE2811}"/>
              </a:ext>
            </a:extLst>
          </p:cNvPr>
          <p:cNvSpPr/>
          <p:nvPr/>
        </p:nvSpPr>
        <p:spPr>
          <a:xfrm>
            <a:off x="754534" y="1589886"/>
            <a:ext cx="1944216" cy="587647"/>
          </a:xfrm>
          <a:prstGeom prst="rect">
            <a:avLst/>
          </a:prstGeom>
          <a:solidFill>
            <a:srgbClr val="9D9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t>
            </a:r>
          </a:p>
        </p:txBody>
      </p:sp>
      <p:sp>
        <p:nvSpPr>
          <p:cNvPr id="8" name="Rectangle 7">
            <a:extLst>
              <a:ext uri="{FF2B5EF4-FFF2-40B4-BE49-F238E27FC236}">
                <a16:creationId xmlns:a16="http://schemas.microsoft.com/office/drawing/2014/main" id="{3FA86FE0-0F7D-4F32-8CFC-B5C35FB20669}"/>
              </a:ext>
            </a:extLst>
          </p:cNvPr>
          <p:cNvSpPr/>
          <p:nvPr/>
        </p:nvSpPr>
        <p:spPr>
          <a:xfrm>
            <a:off x="3615147" y="1607743"/>
            <a:ext cx="1944216" cy="587647"/>
          </a:xfrm>
          <a:prstGeom prst="rect">
            <a:avLst/>
          </a:prstGeom>
          <a:solidFill>
            <a:srgbClr val="CFB6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t>
            </a:r>
          </a:p>
        </p:txBody>
      </p:sp>
      <p:sp>
        <p:nvSpPr>
          <p:cNvPr id="9" name="Rectangle 8">
            <a:extLst>
              <a:ext uri="{FF2B5EF4-FFF2-40B4-BE49-F238E27FC236}">
                <a16:creationId xmlns:a16="http://schemas.microsoft.com/office/drawing/2014/main" id="{05D9E0C0-F609-4B15-876C-0AD83375EF67}"/>
              </a:ext>
            </a:extLst>
          </p:cNvPr>
          <p:cNvSpPr/>
          <p:nvPr/>
        </p:nvSpPr>
        <p:spPr>
          <a:xfrm>
            <a:off x="6447904" y="1589886"/>
            <a:ext cx="1944216" cy="587647"/>
          </a:xfrm>
          <a:prstGeom prst="rect">
            <a:avLst/>
          </a:prstGeom>
          <a:solidFill>
            <a:srgbClr val="9D9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t>
            </a:r>
          </a:p>
        </p:txBody>
      </p:sp>
      <p:sp>
        <p:nvSpPr>
          <p:cNvPr id="10" name="Rectangle 9">
            <a:extLst>
              <a:ext uri="{FF2B5EF4-FFF2-40B4-BE49-F238E27FC236}">
                <a16:creationId xmlns:a16="http://schemas.microsoft.com/office/drawing/2014/main" id="{459FBD2B-993B-4DC6-8342-7C24F4D5362E}"/>
              </a:ext>
            </a:extLst>
          </p:cNvPr>
          <p:cNvSpPr/>
          <p:nvPr/>
        </p:nvSpPr>
        <p:spPr>
          <a:xfrm>
            <a:off x="6447904" y="3654980"/>
            <a:ext cx="1944216" cy="587647"/>
          </a:xfrm>
          <a:prstGeom prst="rect">
            <a:avLst/>
          </a:prstGeom>
          <a:solidFill>
            <a:srgbClr val="9D9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t>
            </a:r>
          </a:p>
        </p:txBody>
      </p:sp>
      <p:sp>
        <p:nvSpPr>
          <p:cNvPr id="11" name="Rectangle 10">
            <a:extLst>
              <a:ext uri="{FF2B5EF4-FFF2-40B4-BE49-F238E27FC236}">
                <a16:creationId xmlns:a16="http://schemas.microsoft.com/office/drawing/2014/main" id="{F67AE3BF-1AFF-49D1-A0EE-21CA4A2467C7}"/>
              </a:ext>
            </a:extLst>
          </p:cNvPr>
          <p:cNvSpPr/>
          <p:nvPr/>
        </p:nvSpPr>
        <p:spPr>
          <a:xfrm>
            <a:off x="753418" y="3617144"/>
            <a:ext cx="1944216" cy="587647"/>
          </a:xfrm>
          <a:prstGeom prst="rect">
            <a:avLst/>
          </a:prstGeom>
          <a:solidFill>
            <a:srgbClr val="9D9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t>
            </a:r>
          </a:p>
        </p:txBody>
      </p:sp>
      <p:sp>
        <p:nvSpPr>
          <p:cNvPr id="12" name="Rectangle 11">
            <a:extLst>
              <a:ext uri="{FF2B5EF4-FFF2-40B4-BE49-F238E27FC236}">
                <a16:creationId xmlns:a16="http://schemas.microsoft.com/office/drawing/2014/main" id="{A09B4778-0C80-4E83-9A27-C3F856D2C4A1}"/>
              </a:ext>
            </a:extLst>
          </p:cNvPr>
          <p:cNvSpPr/>
          <p:nvPr/>
        </p:nvSpPr>
        <p:spPr>
          <a:xfrm>
            <a:off x="6084168" y="2565792"/>
            <a:ext cx="1944216" cy="587647"/>
          </a:xfrm>
          <a:prstGeom prst="rect">
            <a:avLst/>
          </a:prstGeom>
          <a:solidFill>
            <a:srgbClr val="D4B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t>
            </a:r>
          </a:p>
        </p:txBody>
      </p:sp>
      <p:sp>
        <p:nvSpPr>
          <p:cNvPr id="13" name="Rectangle 12">
            <a:extLst>
              <a:ext uri="{FF2B5EF4-FFF2-40B4-BE49-F238E27FC236}">
                <a16:creationId xmlns:a16="http://schemas.microsoft.com/office/drawing/2014/main" id="{B14BB016-33B2-4FB0-BEFF-B636BFCCCD2A}"/>
              </a:ext>
            </a:extLst>
          </p:cNvPr>
          <p:cNvSpPr/>
          <p:nvPr/>
        </p:nvSpPr>
        <p:spPr>
          <a:xfrm>
            <a:off x="1146126" y="2565792"/>
            <a:ext cx="1944216" cy="587647"/>
          </a:xfrm>
          <a:prstGeom prst="rect">
            <a:avLst/>
          </a:prstGeom>
          <a:solidFill>
            <a:srgbClr val="D4B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t>
            </a:r>
          </a:p>
        </p:txBody>
      </p:sp>
      <p:cxnSp>
        <p:nvCxnSpPr>
          <p:cNvPr id="16" name="Connector: Curved 15">
            <a:extLst>
              <a:ext uri="{FF2B5EF4-FFF2-40B4-BE49-F238E27FC236}">
                <a16:creationId xmlns:a16="http://schemas.microsoft.com/office/drawing/2014/main" id="{467E4C2E-2D51-4668-AA4A-6DDD011080EC}"/>
              </a:ext>
            </a:extLst>
          </p:cNvPr>
          <p:cNvCxnSpPr>
            <a:cxnSpLocks/>
            <a:stCxn id="4" idx="0"/>
            <a:endCxn id="8" idx="2"/>
          </p:cNvCxnSpPr>
          <p:nvPr/>
        </p:nvCxnSpPr>
        <p:spPr>
          <a:xfrm rot="5400000" flipH="1" flipV="1">
            <a:off x="4255143" y="2527503"/>
            <a:ext cx="664225" cy="12700"/>
          </a:xfrm>
          <a:prstGeom prst="curvedConnector3">
            <a:avLst>
              <a:gd name="adj1" fmla="val -57550"/>
            </a:avLst>
          </a:prstGeom>
          <a:ln w="28575">
            <a:solidFill>
              <a:srgbClr val="643C9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onnector: Curved 16">
            <a:extLst>
              <a:ext uri="{FF2B5EF4-FFF2-40B4-BE49-F238E27FC236}">
                <a16:creationId xmlns:a16="http://schemas.microsoft.com/office/drawing/2014/main" id="{07242C70-6A45-4E90-B03F-2048AF33E615}"/>
              </a:ext>
            </a:extLst>
          </p:cNvPr>
          <p:cNvCxnSpPr>
            <a:cxnSpLocks/>
            <a:endCxn id="9" idx="1"/>
          </p:cNvCxnSpPr>
          <p:nvPr/>
        </p:nvCxnSpPr>
        <p:spPr>
          <a:xfrm rot="5400000" flipH="1" flipV="1">
            <a:off x="5490606" y="1924567"/>
            <a:ext cx="998155" cy="916442"/>
          </a:xfrm>
          <a:prstGeom prst="curvedConnector2">
            <a:avLst/>
          </a:prstGeom>
          <a:ln w="28575">
            <a:solidFill>
              <a:srgbClr val="643C9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Connector: Curved 19">
            <a:extLst>
              <a:ext uri="{FF2B5EF4-FFF2-40B4-BE49-F238E27FC236}">
                <a16:creationId xmlns:a16="http://schemas.microsoft.com/office/drawing/2014/main" id="{6018B1D1-2AA4-493D-B5E6-50444D63DDD7}"/>
              </a:ext>
            </a:extLst>
          </p:cNvPr>
          <p:cNvCxnSpPr>
            <a:cxnSpLocks/>
            <a:endCxn id="7" idx="3"/>
          </p:cNvCxnSpPr>
          <p:nvPr/>
        </p:nvCxnSpPr>
        <p:spPr>
          <a:xfrm rot="16200000" flipV="1">
            <a:off x="2643322" y="1939138"/>
            <a:ext cx="1024648" cy="913791"/>
          </a:xfrm>
          <a:prstGeom prst="curvedConnector2">
            <a:avLst/>
          </a:prstGeom>
          <a:ln w="28575">
            <a:solidFill>
              <a:srgbClr val="643C9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nector: Curved 22">
            <a:extLst>
              <a:ext uri="{FF2B5EF4-FFF2-40B4-BE49-F238E27FC236}">
                <a16:creationId xmlns:a16="http://schemas.microsoft.com/office/drawing/2014/main" id="{63039011-73B0-43FB-A24E-E619DC8AB88B}"/>
              </a:ext>
            </a:extLst>
          </p:cNvPr>
          <p:cNvCxnSpPr>
            <a:cxnSpLocks/>
            <a:endCxn id="12" idx="1"/>
          </p:cNvCxnSpPr>
          <p:nvPr/>
        </p:nvCxnSpPr>
        <p:spPr>
          <a:xfrm flipV="1">
            <a:off x="5640016" y="2859616"/>
            <a:ext cx="444152" cy="328974"/>
          </a:xfrm>
          <a:prstGeom prst="curvedConnector3">
            <a:avLst/>
          </a:prstGeom>
          <a:ln w="28575">
            <a:solidFill>
              <a:srgbClr val="643C9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Connector: Curved 28">
            <a:extLst>
              <a:ext uri="{FF2B5EF4-FFF2-40B4-BE49-F238E27FC236}">
                <a16:creationId xmlns:a16="http://schemas.microsoft.com/office/drawing/2014/main" id="{F0228B72-4C88-4E75-83AB-7D73961E6246}"/>
              </a:ext>
            </a:extLst>
          </p:cNvPr>
          <p:cNvCxnSpPr>
            <a:cxnSpLocks/>
            <a:endCxn id="13" idx="3"/>
          </p:cNvCxnSpPr>
          <p:nvPr/>
        </p:nvCxnSpPr>
        <p:spPr>
          <a:xfrm rot="10800000">
            <a:off x="3090343" y="2859616"/>
            <a:ext cx="402587" cy="328974"/>
          </a:xfrm>
          <a:prstGeom prst="curvedConnector3">
            <a:avLst>
              <a:gd name="adj1" fmla="val 50000"/>
            </a:avLst>
          </a:prstGeom>
          <a:ln w="28575">
            <a:solidFill>
              <a:srgbClr val="643C9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Connector: Curved 31">
            <a:extLst>
              <a:ext uri="{FF2B5EF4-FFF2-40B4-BE49-F238E27FC236}">
                <a16:creationId xmlns:a16="http://schemas.microsoft.com/office/drawing/2014/main" id="{F2B47D5F-20EC-42D6-AA38-65AD1D1D7BBF}"/>
              </a:ext>
            </a:extLst>
          </p:cNvPr>
          <p:cNvCxnSpPr>
            <a:cxnSpLocks/>
            <a:endCxn id="11" idx="3"/>
          </p:cNvCxnSpPr>
          <p:nvPr/>
        </p:nvCxnSpPr>
        <p:spPr>
          <a:xfrm rot="10800000" flipV="1">
            <a:off x="2697634" y="3636936"/>
            <a:ext cx="795296" cy="274032"/>
          </a:xfrm>
          <a:prstGeom prst="curvedConnector3">
            <a:avLst>
              <a:gd name="adj1" fmla="val 50000"/>
            </a:avLst>
          </a:prstGeom>
          <a:ln w="28575">
            <a:solidFill>
              <a:srgbClr val="643C9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onnector: Curved 34">
            <a:extLst>
              <a:ext uri="{FF2B5EF4-FFF2-40B4-BE49-F238E27FC236}">
                <a16:creationId xmlns:a16="http://schemas.microsoft.com/office/drawing/2014/main" id="{4F84D3E9-BED5-4782-A16B-C970C9429460}"/>
              </a:ext>
            </a:extLst>
          </p:cNvPr>
          <p:cNvCxnSpPr>
            <a:cxnSpLocks/>
            <a:endCxn id="10" idx="1"/>
          </p:cNvCxnSpPr>
          <p:nvPr/>
        </p:nvCxnSpPr>
        <p:spPr>
          <a:xfrm>
            <a:off x="5724128" y="3677230"/>
            <a:ext cx="723776" cy="271574"/>
          </a:xfrm>
          <a:prstGeom prst="curvedConnector3">
            <a:avLst>
              <a:gd name="adj1" fmla="val 50000"/>
            </a:avLst>
          </a:prstGeom>
          <a:ln w="28575">
            <a:solidFill>
              <a:srgbClr val="643C9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5158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right)">
                                      <p:cBhvr>
                                        <p:cTn id="15" dur="500"/>
                                        <p:tgtEl>
                                          <p:spTgt spid="7"/>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4000"/>
                            </p:stCondLst>
                            <p:childTnLst>
                              <p:par>
                                <p:cTn id="37" presetID="22" presetClass="entr" presetSubtype="2"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right)">
                                      <p:cBhvr>
                                        <p:cTn id="39" dur="500"/>
                                        <p:tgtEl>
                                          <p:spTgt spid="13"/>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par>
                          <p:cTn id="48" fill="hold">
                            <p:stCondLst>
                              <p:cond delay="5500"/>
                            </p:stCondLst>
                            <p:childTnLst>
                              <p:par>
                                <p:cTn id="49" presetID="22" presetClass="entr" presetSubtype="2"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right)">
                                      <p:cBhvr>
                                        <p:cTn id="51" dur="500"/>
                                        <p:tgtEl>
                                          <p:spTgt spid="32"/>
                                        </p:tgtEl>
                                      </p:cBhvr>
                                    </p:animEffect>
                                  </p:childTnLst>
                                </p:cTn>
                              </p:par>
                            </p:childTnLst>
                          </p:cTn>
                        </p:par>
                        <p:par>
                          <p:cTn id="52" fill="hold">
                            <p:stCondLst>
                              <p:cond delay="6000"/>
                            </p:stCondLst>
                            <p:childTnLst>
                              <p:par>
                                <p:cTn id="53" presetID="22" presetClass="entr" presetSubtype="2"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right)">
                                      <p:cBhvr>
                                        <p:cTn id="55" dur="500"/>
                                        <p:tgtEl>
                                          <p:spTgt spid="11"/>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wipe(left)">
                                      <p:cBhvr>
                                        <p:cTn id="59" dur="500"/>
                                        <p:tgtEl>
                                          <p:spTgt spid="35"/>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left)">
                                      <p:cBhvr>
                                        <p:cTn id="63" dur="500"/>
                                        <p:tgtEl>
                                          <p:spTgt spid="10"/>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wipe(left)">
                                      <p:cBhvr>
                                        <p:cTn id="68" dur="500"/>
                                        <p:tgtEl>
                                          <p:spTgt spid="5"/>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6"/>
                                        </p:tgtEl>
                                        <p:attrNameLst>
                                          <p:attrName>style.visibility</p:attrName>
                                        </p:attrNameLst>
                                      </p:cBhvr>
                                      <p:to>
                                        <p:strVal val="visible"/>
                                      </p:to>
                                    </p:set>
                                    <p:animEffect transition="in" filter="wipe(left)">
                                      <p:cBhvr>
                                        <p:cTn id="7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18862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a:xfrm>
            <a:off x="457198" y="436606"/>
            <a:ext cx="8220075" cy="5584682"/>
          </a:xfrm>
          <a:prstGeom prst="roundRect">
            <a:avLst>
              <a:gd name="adj" fmla="val 2203"/>
            </a:avLst>
          </a:prstGeom>
        </p:spPr>
        <p:txBody>
          <a:bodyPr/>
          <a:lstStyle/>
          <a:p>
            <a:r>
              <a:rPr lang="en-GB" sz="5400" dirty="0">
                <a:latin typeface="Twinkl" pitchFamily="2" charset="0"/>
              </a:rPr>
              <a:t>The Big Questions</a:t>
            </a:r>
          </a:p>
        </p:txBody>
      </p:sp>
    </p:spTree>
    <p:extLst>
      <p:ext uri="{BB962C8B-B14F-4D97-AF65-F5344CB8AC3E}">
        <p14:creationId xmlns:p14="http://schemas.microsoft.com/office/powerpoint/2010/main" val="914654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0DECB34-0713-4EAE-9DAB-3FC3E2B5A131}"/>
              </a:ext>
            </a:extLst>
          </p:cNvPr>
          <p:cNvSpPr/>
          <p:nvPr/>
        </p:nvSpPr>
        <p:spPr>
          <a:xfrm>
            <a:off x="395536" y="332656"/>
            <a:ext cx="8424936" cy="2704592"/>
          </a:xfrm>
          <a:prstGeom prst="rect">
            <a:avLst/>
          </a:prstGeom>
          <a:solidFill>
            <a:srgbClr val="AFDE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608A7126-0A84-40F4-AE7F-0AF19EBB5A4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7504" y="1098872"/>
            <a:ext cx="8856984" cy="5312625"/>
          </a:xfrm>
          <a:prstGeom prst="rect">
            <a:avLst/>
          </a:prstGeom>
        </p:spPr>
      </p:pic>
      <p:pic>
        <p:nvPicPr>
          <p:cNvPr id="9" name="Picture 8">
            <a:extLst>
              <a:ext uri="{FF2B5EF4-FFF2-40B4-BE49-F238E27FC236}">
                <a16:creationId xmlns:a16="http://schemas.microsoft.com/office/drawing/2014/main" id="{06EA6AE2-060D-42A2-85B4-0E87BEC052B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940152" y="3055374"/>
            <a:ext cx="2626071" cy="3356124"/>
          </a:xfrm>
          <a:prstGeom prst="rect">
            <a:avLst/>
          </a:prstGeom>
        </p:spPr>
      </p:pic>
      <p:pic>
        <p:nvPicPr>
          <p:cNvPr id="11" name="Picture 10">
            <a:extLst>
              <a:ext uri="{FF2B5EF4-FFF2-40B4-BE49-F238E27FC236}">
                <a16:creationId xmlns:a16="http://schemas.microsoft.com/office/drawing/2014/main" id="{B3E03A8E-6705-492F-AADC-ED1EA61D641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84154" y="3204547"/>
            <a:ext cx="2519694" cy="3188824"/>
          </a:xfrm>
          <a:prstGeom prst="rect">
            <a:avLst/>
          </a:prstGeom>
        </p:spPr>
      </p:pic>
      <p:pic>
        <p:nvPicPr>
          <p:cNvPr id="5" name="border" descr="A close up of a screen&#10;&#10;Description automatically generated">
            <a:extLst>
              <a:ext uri="{FF2B5EF4-FFF2-40B4-BE49-F238E27FC236}">
                <a16:creationId xmlns:a16="http://schemas.microsoft.com/office/drawing/2014/main" id="{885A47E9-6786-447A-BC38-8D50071E624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3" name="icon"/>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740000" y="543600"/>
            <a:ext cx="864000" cy="864000"/>
          </a:xfrm>
          <a:prstGeom prst="rect">
            <a:avLst/>
          </a:prstGeom>
        </p:spPr>
      </p:pic>
      <p:sp>
        <p:nvSpPr>
          <p:cNvPr id="18" name="Oval 17">
            <a:extLst>
              <a:ext uri="{FF2B5EF4-FFF2-40B4-BE49-F238E27FC236}">
                <a16:creationId xmlns:a16="http://schemas.microsoft.com/office/drawing/2014/main" id="{AB1B561F-D224-4842-928B-B2322AD11316}"/>
              </a:ext>
            </a:extLst>
          </p:cNvPr>
          <p:cNvSpPr/>
          <p:nvPr/>
        </p:nvSpPr>
        <p:spPr>
          <a:xfrm>
            <a:off x="1729374" y="2418822"/>
            <a:ext cx="288032" cy="288032"/>
          </a:xfrm>
          <a:prstGeom prst="ellipse">
            <a:avLst/>
          </a:prstGeom>
          <a:solidFill>
            <a:schemeClr val="bg1"/>
          </a:solidFill>
          <a:ln w="28575">
            <a:solidFill>
              <a:srgbClr val="0140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Oval 18">
            <a:extLst>
              <a:ext uri="{FF2B5EF4-FFF2-40B4-BE49-F238E27FC236}">
                <a16:creationId xmlns:a16="http://schemas.microsoft.com/office/drawing/2014/main" id="{77751A43-AE86-4BBD-8B25-3BEECD30308E}"/>
              </a:ext>
            </a:extLst>
          </p:cNvPr>
          <p:cNvSpPr/>
          <p:nvPr/>
        </p:nvSpPr>
        <p:spPr>
          <a:xfrm>
            <a:off x="2045439" y="2918663"/>
            <a:ext cx="150297" cy="150297"/>
          </a:xfrm>
          <a:prstGeom prst="ellipse">
            <a:avLst/>
          </a:prstGeom>
          <a:solidFill>
            <a:schemeClr val="bg1"/>
          </a:solidFill>
          <a:ln w="28575">
            <a:solidFill>
              <a:srgbClr val="0140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Oval 19">
            <a:extLst>
              <a:ext uri="{FF2B5EF4-FFF2-40B4-BE49-F238E27FC236}">
                <a16:creationId xmlns:a16="http://schemas.microsoft.com/office/drawing/2014/main" id="{9EB1CDC3-3A2E-4EBB-9F7D-C6A5C4131B05}"/>
              </a:ext>
            </a:extLst>
          </p:cNvPr>
          <p:cNvSpPr/>
          <p:nvPr/>
        </p:nvSpPr>
        <p:spPr>
          <a:xfrm>
            <a:off x="6372200" y="3068960"/>
            <a:ext cx="288032" cy="288032"/>
          </a:xfrm>
          <a:prstGeom prst="ellipse">
            <a:avLst/>
          </a:prstGeom>
          <a:solidFill>
            <a:schemeClr val="bg1"/>
          </a:solidFill>
          <a:ln w="28575">
            <a:solidFill>
              <a:srgbClr val="0140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Oval 20">
            <a:extLst>
              <a:ext uri="{FF2B5EF4-FFF2-40B4-BE49-F238E27FC236}">
                <a16:creationId xmlns:a16="http://schemas.microsoft.com/office/drawing/2014/main" id="{BBC6B13B-A0EB-4067-BE4B-60334E794D4E}"/>
              </a:ext>
            </a:extLst>
          </p:cNvPr>
          <p:cNvSpPr/>
          <p:nvPr/>
        </p:nvSpPr>
        <p:spPr>
          <a:xfrm>
            <a:off x="6876256" y="2996952"/>
            <a:ext cx="150297" cy="150297"/>
          </a:xfrm>
          <a:prstGeom prst="ellipse">
            <a:avLst/>
          </a:prstGeom>
          <a:solidFill>
            <a:schemeClr val="bg1"/>
          </a:solidFill>
          <a:ln w="28575">
            <a:solidFill>
              <a:srgbClr val="0140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 name="Group 11">
            <a:extLst>
              <a:ext uri="{FF2B5EF4-FFF2-40B4-BE49-F238E27FC236}">
                <a16:creationId xmlns:a16="http://schemas.microsoft.com/office/drawing/2014/main" id="{7074D726-823E-46A7-A7C0-C2FB617524EC}"/>
              </a:ext>
            </a:extLst>
          </p:cNvPr>
          <p:cNvGrpSpPr/>
          <p:nvPr/>
        </p:nvGrpSpPr>
        <p:grpSpPr>
          <a:xfrm>
            <a:off x="1691680" y="765175"/>
            <a:ext cx="2690812" cy="1675669"/>
            <a:chOff x="3393356" y="1418372"/>
            <a:chExt cx="2553459" cy="1787148"/>
          </a:xfrm>
        </p:grpSpPr>
        <p:sp>
          <p:nvSpPr>
            <p:cNvPr id="13" name="Cloud 5">
              <a:extLst>
                <a:ext uri="{FF2B5EF4-FFF2-40B4-BE49-F238E27FC236}">
                  <a16:creationId xmlns:a16="http://schemas.microsoft.com/office/drawing/2014/main" id="{29031957-50E8-4255-A7D4-E93F05B9438E}"/>
                </a:ext>
              </a:extLst>
            </p:cNvPr>
            <p:cNvSpPr/>
            <p:nvPr/>
          </p:nvSpPr>
          <p:spPr>
            <a:xfrm>
              <a:off x="3393356" y="1418372"/>
              <a:ext cx="2553459" cy="1787148"/>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38360 w 43256"/>
                <a:gd name="connsiteY10" fmla="*/ 5285 h 43219"/>
                <a:gd name="connsiteX11" fmla="*/ 38436 w 43256"/>
                <a:gd name="connsiteY11" fmla="*/ 6549 h 43219"/>
                <a:gd name="connsiteX12" fmla="*/ 29114 w 43256"/>
                <a:gd name="connsiteY12" fmla="*/ 3811 h 43219"/>
                <a:gd name="connsiteX13" fmla="*/ 29856 w 43256"/>
                <a:gd name="connsiteY13" fmla="*/ 219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29114 w 43256"/>
                <a:gd name="connsiteY10" fmla="*/ 3811 h 43219"/>
                <a:gd name="connsiteX11" fmla="*/ 29856 w 43256"/>
                <a:gd name="connsiteY11" fmla="*/ 2199 h 43219"/>
                <a:gd name="connsiteX12" fmla="*/ 22177 w 43256"/>
                <a:gd name="connsiteY12" fmla="*/ 4579 h 43219"/>
                <a:gd name="connsiteX13" fmla="*/ 22536 w 43256"/>
                <a:gd name="connsiteY13" fmla="*/ 318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38360 w 43256"/>
                <a:gd name="connsiteY6" fmla="*/ 5285 h 43219"/>
                <a:gd name="connsiteX7" fmla="*/ 38436 w 43256"/>
                <a:gd name="connsiteY7" fmla="*/ 6549 h 43219"/>
                <a:gd name="connsiteX8" fmla="*/ 29114 w 43256"/>
                <a:gd name="connsiteY8" fmla="*/ 3811 h 43219"/>
                <a:gd name="connsiteX9" fmla="*/ 29856 w 43256"/>
                <a:gd name="connsiteY9" fmla="*/ 2199 h 43219"/>
                <a:gd name="connsiteX10" fmla="*/ 22177 w 43256"/>
                <a:gd name="connsiteY10" fmla="*/ 4579 h 43219"/>
                <a:gd name="connsiteX11" fmla="*/ 22536 w 43256"/>
                <a:gd name="connsiteY11" fmla="*/ 3189 h 43219"/>
                <a:gd name="connsiteX12" fmla="*/ 14036 w 43256"/>
                <a:gd name="connsiteY12" fmla="*/ 5051 h 43219"/>
                <a:gd name="connsiteX13" fmla="*/ 15336 w 43256"/>
                <a:gd name="connsiteY13" fmla="*/ 639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38360 w 43256"/>
                <a:gd name="connsiteY4" fmla="*/ 5285 h 43219"/>
                <a:gd name="connsiteX5" fmla="*/ 38436 w 43256"/>
                <a:gd name="connsiteY5" fmla="*/ 6549 h 43219"/>
                <a:gd name="connsiteX6" fmla="*/ 29114 w 43256"/>
                <a:gd name="connsiteY6" fmla="*/ 3811 h 43219"/>
                <a:gd name="connsiteX7" fmla="*/ 29856 w 43256"/>
                <a:gd name="connsiteY7" fmla="*/ 2199 h 43219"/>
                <a:gd name="connsiteX8" fmla="*/ 22177 w 43256"/>
                <a:gd name="connsiteY8" fmla="*/ 4579 h 43219"/>
                <a:gd name="connsiteX9" fmla="*/ 22536 w 43256"/>
                <a:gd name="connsiteY9" fmla="*/ 3189 h 43219"/>
                <a:gd name="connsiteX10" fmla="*/ 14036 w 43256"/>
                <a:gd name="connsiteY10" fmla="*/ 5051 h 43219"/>
                <a:gd name="connsiteX11" fmla="*/ 15336 w 43256"/>
                <a:gd name="connsiteY11" fmla="*/ 639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38360 w 43256"/>
                <a:gd name="connsiteY2" fmla="*/ 5285 h 43219"/>
                <a:gd name="connsiteX3" fmla="*/ 38436 w 43256"/>
                <a:gd name="connsiteY3" fmla="*/ 6549 h 43219"/>
                <a:gd name="connsiteX4" fmla="*/ 29114 w 43256"/>
                <a:gd name="connsiteY4" fmla="*/ 3811 h 43219"/>
                <a:gd name="connsiteX5" fmla="*/ 29856 w 43256"/>
                <a:gd name="connsiteY5" fmla="*/ 2199 h 43219"/>
                <a:gd name="connsiteX6" fmla="*/ 22177 w 43256"/>
                <a:gd name="connsiteY6" fmla="*/ 4579 h 43219"/>
                <a:gd name="connsiteX7" fmla="*/ 22536 w 43256"/>
                <a:gd name="connsiteY7" fmla="*/ 3189 h 43219"/>
                <a:gd name="connsiteX8" fmla="*/ 14036 w 43256"/>
                <a:gd name="connsiteY8" fmla="*/ 5051 h 43219"/>
                <a:gd name="connsiteX9" fmla="*/ 15336 w 43256"/>
                <a:gd name="connsiteY9" fmla="*/ 639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360 w 43256"/>
                <a:gd name="connsiteY0" fmla="*/ 5285 h 43219"/>
                <a:gd name="connsiteX1" fmla="*/ 38436 w 43256"/>
                <a:gd name="connsiteY1" fmla="*/ 6549 h 43219"/>
                <a:gd name="connsiteX2" fmla="*/ 29114 w 43256"/>
                <a:gd name="connsiteY2" fmla="*/ 3811 h 43219"/>
                <a:gd name="connsiteX3" fmla="*/ 29856 w 43256"/>
                <a:gd name="connsiteY3" fmla="*/ 2199 h 43219"/>
                <a:gd name="connsiteX4" fmla="*/ 22177 w 43256"/>
                <a:gd name="connsiteY4" fmla="*/ 4579 h 43219"/>
                <a:gd name="connsiteX5" fmla="*/ 22536 w 43256"/>
                <a:gd name="connsiteY5" fmla="*/ 3189 h 43219"/>
                <a:gd name="connsiteX6" fmla="*/ 14036 w 43256"/>
                <a:gd name="connsiteY6" fmla="*/ 5051 h 43219"/>
                <a:gd name="connsiteX7" fmla="*/ 15336 w 43256"/>
                <a:gd name="connsiteY7" fmla="*/ 639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360 w 43256"/>
                <a:gd name="connsiteY0" fmla="*/ 5285 h 43219"/>
                <a:gd name="connsiteX1" fmla="*/ 38436 w 43256"/>
                <a:gd name="connsiteY1" fmla="*/ 6549 h 43219"/>
                <a:gd name="connsiteX2" fmla="*/ 29114 w 43256"/>
                <a:gd name="connsiteY2" fmla="*/ 3811 h 43219"/>
                <a:gd name="connsiteX3" fmla="*/ 29856 w 43256"/>
                <a:gd name="connsiteY3" fmla="*/ 2199 h 43219"/>
                <a:gd name="connsiteX4" fmla="*/ 22177 w 43256"/>
                <a:gd name="connsiteY4" fmla="*/ 4579 h 43219"/>
                <a:gd name="connsiteX5" fmla="*/ 22536 w 43256"/>
                <a:gd name="connsiteY5" fmla="*/ 318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29114 w 43256"/>
                <a:gd name="connsiteY0" fmla="*/ 3811 h 43219"/>
                <a:gd name="connsiteX1" fmla="*/ 29856 w 43256"/>
                <a:gd name="connsiteY1" fmla="*/ 2199 h 43219"/>
                <a:gd name="connsiteX2" fmla="*/ 22177 w 43256"/>
                <a:gd name="connsiteY2" fmla="*/ 4579 h 43219"/>
                <a:gd name="connsiteX3" fmla="*/ 22536 w 43256"/>
                <a:gd name="connsiteY3" fmla="*/ 318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22177 w 43256"/>
                <a:gd name="connsiteY0" fmla="*/ 4579 h 43219"/>
                <a:gd name="connsiteX1" fmla="*/ 22536 w 43256"/>
                <a:gd name="connsiteY1" fmla="*/ 318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163 w 43256"/>
                <a:gd name="connsiteY0" fmla="*/ 15648 h 43219"/>
                <a:gd name="connsiteX1" fmla="*/ 3936 w 43256"/>
                <a:gd name="connsiteY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042 w 43256"/>
                <a:gd name="connsiteY0" fmla="*/ 14628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4042" y="14628"/>
                  </a:moveTo>
                  <a:cubicBezTo>
                    <a:pt x="3939" y="14164"/>
                    <a:pt x="3984" y="14710"/>
                    <a:pt x="3936" y="14229"/>
                  </a:cubicBezTo>
                </a:path>
              </a:pathLst>
            </a:custGeom>
            <a:solidFill>
              <a:schemeClr val="bg1"/>
            </a:solidFill>
            <a:ln w="28575">
              <a:solidFill>
                <a:srgbClr val="0140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TextBox 13">
              <a:extLst>
                <a:ext uri="{FF2B5EF4-FFF2-40B4-BE49-F238E27FC236}">
                  <a16:creationId xmlns:a16="http://schemas.microsoft.com/office/drawing/2014/main" id="{665A27FE-E884-44E6-9C17-7064166F9F46}"/>
                </a:ext>
              </a:extLst>
            </p:cNvPr>
            <p:cNvSpPr txBox="1"/>
            <p:nvPr/>
          </p:nvSpPr>
          <p:spPr>
            <a:xfrm>
              <a:off x="3590300" y="1923517"/>
              <a:ext cx="2159570" cy="646331"/>
            </a:xfrm>
            <a:prstGeom prst="rect">
              <a:avLst/>
            </a:prstGeom>
            <a:noFill/>
          </p:spPr>
          <p:txBody>
            <a:bodyPr wrap="square" rtlCol="0">
              <a:spAutoFit/>
            </a:bodyPr>
            <a:lstStyle/>
            <a:p>
              <a:pPr algn="ctr"/>
              <a:r>
                <a:rPr lang="en-GB" dirty="0"/>
                <a:t>What types of feelings do we have?</a:t>
              </a:r>
            </a:p>
          </p:txBody>
        </p:sp>
      </p:grpSp>
      <p:grpSp>
        <p:nvGrpSpPr>
          <p:cNvPr id="15" name="Group 14">
            <a:extLst>
              <a:ext uri="{FF2B5EF4-FFF2-40B4-BE49-F238E27FC236}">
                <a16:creationId xmlns:a16="http://schemas.microsoft.com/office/drawing/2014/main" id="{73C0BEBA-150A-465C-BA1E-C15C80CEBC48}"/>
              </a:ext>
            </a:extLst>
          </p:cNvPr>
          <p:cNvGrpSpPr/>
          <p:nvPr/>
        </p:nvGrpSpPr>
        <p:grpSpPr>
          <a:xfrm>
            <a:off x="4572776" y="1268760"/>
            <a:ext cx="2690812" cy="1787148"/>
            <a:chOff x="3393356" y="1418372"/>
            <a:chExt cx="2553459" cy="1787148"/>
          </a:xfrm>
        </p:grpSpPr>
        <p:sp>
          <p:nvSpPr>
            <p:cNvPr id="16" name="Cloud 5">
              <a:extLst>
                <a:ext uri="{FF2B5EF4-FFF2-40B4-BE49-F238E27FC236}">
                  <a16:creationId xmlns:a16="http://schemas.microsoft.com/office/drawing/2014/main" id="{952C7A26-56C7-4524-9F3F-B43FC81CF1A1}"/>
                </a:ext>
              </a:extLst>
            </p:cNvPr>
            <p:cNvSpPr/>
            <p:nvPr/>
          </p:nvSpPr>
          <p:spPr>
            <a:xfrm>
              <a:off x="3393356" y="1418372"/>
              <a:ext cx="2553459" cy="1787148"/>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38360 w 43256"/>
                <a:gd name="connsiteY10" fmla="*/ 5285 h 43219"/>
                <a:gd name="connsiteX11" fmla="*/ 38436 w 43256"/>
                <a:gd name="connsiteY11" fmla="*/ 6549 h 43219"/>
                <a:gd name="connsiteX12" fmla="*/ 29114 w 43256"/>
                <a:gd name="connsiteY12" fmla="*/ 3811 h 43219"/>
                <a:gd name="connsiteX13" fmla="*/ 29856 w 43256"/>
                <a:gd name="connsiteY13" fmla="*/ 219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29114 w 43256"/>
                <a:gd name="connsiteY10" fmla="*/ 3811 h 43219"/>
                <a:gd name="connsiteX11" fmla="*/ 29856 w 43256"/>
                <a:gd name="connsiteY11" fmla="*/ 2199 h 43219"/>
                <a:gd name="connsiteX12" fmla="*/ 22177 w 43256"/>
                <a:gd name="connsiteY12" fmla="*/ 4579 h 43219"/>
                <a:gd name="connsiteX13" fmla="*/ 22536 w 43256"/>
                <a:gd name="connsiteY13" fmla="*/ 318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38360 w 43256"/>
                <a:gd name="connsiteY6" fmla="*/ 5285 h 43219"/>
                <a:gd name="connsiteX7" fmla="*/ 38436 w 43256"/>
                <a:gd name="connsiteY7" fmla="*/ 6549 h 43219"/>
                <a:gd name="connsiteX8" fmla="*/ 29114 w 43256"/>
                <a:gd name="connsiteY8" fmla="*/ 3811 h 43219"/>
                <a:gd name="connsiteX9" fmla="*/ 29856 w 43256"/>
                <a:gd name="connsiteY9" fmla="*/ 2199 h 43219"/>
                <a:gd name="connsiteX10" fmla="*/ 22177 w 43256"/>
                <a:gd name="connsiteY10" fmla="*/ 4579 h 43219"/>
                <a:gd name="connsiteX11" fmla="*/ 22536 w 43256"/>
                <a:gd name="connsiteY11" fmla="*/ 3189 h 43219"/>
                <a:gd name="connsiteX12" fmla="*/ 14036 w 43256"/>
                <a:gd name="connsiteY12" fmla="*/ 5051 h 43219"/>
                <a:gd name="connsiteX13" fmla="*/ 15336 w 43256"/>
                <a:gd name="connsiteY13" fmla="*/ 639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38360 w 43256"/>
                <a:gd name="connsiteY4" fmla="*/ 5285 h 43219"/>
                <a:gd name="connsiteX5" fmla="*/ 38436 w 43256"/>
                <a:gd name="connsiteY5" fmla="*/ 6549 h 43219"/>
                <a:gd name="connsiteX6" fmla="*/ 29114 w 43256"/>
                <a:gd name="connsiteY6" fmla="*/ 3811 h 43219"/>
                <a:gd name="connsiteX7" fmla="*/ 29856 w 43256"/>
                <a:gd name="connsiteY7" fmla="*/ 2199 h 43219"/>
                <a:gd name="connsiteX8" fmla="*/ 22177 w 43256"/>
                <a:gd name="connsiteY8" fmla="*/ 4579 h 43219"/>
                <a:gd name="connsiteX9" fmla="*/ 22536 w 43256"/>
                <a:gd name="connsiteY9" fmla="*/ 3189 h 43219"/>
                <a:gd name="connsiteX10" fmla="*/ 14036 w 43256"/>
                <a:gd name="connsiteY10" fmla="*/ 5051 h 43219"/>
                <a:gd name="connsiteX11" fmla="*/ 15336 w 43256"/>
                <a:gd name="connsiteY11" fmla="*/ 639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38360 w 43256"/>
                <a:gd name="connsiteY2" fmla="*/ 5285 h 43219"/>
                <a:gd name="connsiteX3" fmla="*/ 38436 w 43256"/>
                <a:gd name="connsiteY3" fmla="*/ 6549 h 43219"/>
                <a:gd name="connsiteX4" fmla="*/ 29114 w 43256"/>
                <a:gd name="connsiteY4" fmla="*/ 3811 h 43219"/>
                <a:gd name="connsiteX5" fmla="*/ 29856 w 43256"/>
                <a:gd name="connsiteY5" fmla="*/ 2199 h 43219"/>
                <a:gd name="connsiteX6" fmla="*/ 22177 w 43256"/>
                <a:gd name="connsiteY6" fmla="*/ 4579 h 43219"/>
                <a:gd name="connsiteX7" fmla="*/ 22536 w 43256"/>
                <a:gd name="connsiteY7" fmla="*/ 3189 h 43219"/>
                <a:gd name="connsiteX8" fmla="*/ 14036 w 43256"/>
                <a:gd name="connsiteY8" fmla="*/ 5051 h 43219"/>
                <a:gd name="connsiteX9" fmla="*/ 15336 w 43256"/>
                <a:gd name="connsiteY9" fmla="*/ 639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360 w 43256"/>
                <a:gd name="connsiteY0" fmla="*/ 5285 h 43219"/>
                <a:gd name="connsiteX1" fmla="*/ 38436 w 43256"/>
                <a:gd name="connsiteY1" fmla="*/ 6549 h 43219"/>
                <a:gd name="connsiteX2" fmla="*/ 29114 w 43256"/>
                <a:gd name="connsiteY2" fmla="*/ 3811 h 43219"/>
                <a:gd name="connsiteX3" fmla="*/ 29856 w 43256"/>
                <a:gd name="connsiteY3" fmla="*/ 2199 h 43219"/>
                <a:gd name="connsiteX4" fmla="*/ 22177 w 43256"/>
                <a:gd name="connsiteY4" fmla="*/ 4579 h 43219"/>
                <a:gd name="connsiteX5" fmla="*/ 22536 w 43256"/>
                <a:gd name="connsiteY5" fmla="*/ 3189 h 43219"/>
                <a:gd name="connsiteX6" fmla="*/ 14036 w 43256"/>
                <a:gd name="connsiteY6" fmla="*/ 5051 h 43219"/>
                <a:gd name="connsiteX7" fmla="*/ 15336 w 43256"/>
                <a:gd name="connsiteY7" fmla="*/ 639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360 w 43256"/>
                <a:gd name="connsiteY0" fmla="*/ 5285 h 43219"/>
                <a:gd name="connsiteX1" fmla="*/ 38436 w 43256"/>
                <a:gd name="connsiteY1" fmla="*/ 6549 h 43219"/>
                <a:gd name="connsiteX2" fmla="*/ 29114 w 43256"/>
                <a:gd name="connsiteY2" fmla="*/ 3811 h 43219"/>
                <a:gd name="connsiteX3" fmla="*/ 29856 w 43256"/>
                <a:gd name="connsiteY3" fmla="*/ 2199 h 43219"/>
                <a:gd name="connsiteX4" fmla="*/ 22177 w 43256"/>
                <a:gd name="connsiteY4" fmla="*/ 4579 h 43219"/>
                <a:gd name="connsiteX5" fmla="*/ 22536 w 43256"/>
                <a:gd name="connsiteY5" fmla="*/ 318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29114 w 43256"/>
                <a:gd name="connsiteY0" fmla="*/ 3811 h 43219"/>
                <a:gd name="connsiteX1" fmla="*/ 29856 w 43256"/>
                <a:gd name="connsiteY1" fmla="*/ 2199 h 43219"/>
                <a:gd name="connsiteX2" fmla="*/ 22177 w 43256"/>
                <a:gd name="connsiteY2" fmla="*/ 4579 h 43219"/>
                <a:gd name="connsiteX3" fmla="*/ 22536 w 43256"/>
                <a:gd name="connsiteY3" fmla="*/ 318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22177 w 43256"/>
                <a:gd name="connsiteY0" fmla="*/ 4579 h 43219"/>
                <a:gd name="connsiteX1" fmla="*/ 22536 w 43256"/>
                <a:gd name="connsiteY1" fmla="*/ 318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163 w 43256"/>
                <a:gd name="connsiteY0" fmla="*/ 15648 h 43219"/>
                <a:gd name="connsiteX1" fmla="*/ 3936 w 43256"/>
                <a:gd name="connsiteY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042 w 43256"/>
                <a:gd name="connsiteY0" fmla="*/ 14628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4042" y="14628"/>
                  </a:moveTo>
                  <a:cubicBezTo>
                    <a:pt x="3939" y="14164"/>
                    <a:pt x="3984" y="14710"/>
                    <a:pt x="3936" y="14229"/>
                  </a:cubicBezTo>
                </a:path>
              </a:pathLst>
            </a:custGeom>
            <a:solidFill>
              <a:schemeClr val="bg1"/>
            </a:solidFill>
            <a:ln w="28575">
              <a:solidFill>
                <a:srgbClr val="0140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TextBox 16">
              <a:extLst>
                <a:ext uri="{FF2B5EF4-FFF2-40B4-BE49-F238E27FC236}">
                  <a16:creationId xmlns:a16="http://schemas.microsoft.com/office/drawing/2014/main" id="{84AD3820-04D2-47E4-B25B-B453D1B50A42}"/>
                </a:ext>
              </a:extLst>
            </p:cNvPr>
            <p:cNvSpPr txBox="1"/>
            <p:nvPr/>
          </p:nvSpPr>
          <p:spPr>
            <a:xfrm>
              <a:off x="3541003" y="1850281"/>
              <a:ext cx="2174916" cy="923330"/>
            </a:xfrm>
            <a:prstGeom prst="rect">
              <a:avLst/>
            </a:prstGeom>
            <a:noFill/>
          </p:spPr>
          <p:txBody>
            <a:bodyPr wrap="square" rtlCol="0">
              <a:spAutoFit/>
            </a:bodyPr>
            <a:lstStyle/>
            <a:p>
              <a:pPr algn="ctr"/>
              <a:r>
                <a:rPr lang="en-GB" dirty="0"/>
                <a:t>What can I do to help me or someone else feel good?</a:t>
              </a:r>
            </a:p>
          </p:txBody>
        </p:sp>
      </p:grpSp>
      <p:sp>
        <p:nvSpPr>
          <p:cNvPr id="4" name="Rectangle: Diagonal Corners Snipped 3">
            <a:extLst>
              <a:ext uri="{FF2B5EF4-FFF2-40B4-BE49-F238E27FC236}">
                <a16:creationId xmlns:a16="http://schemas.microsoft.com/office/drawing/2014/main" id="{8A8BBED0-3206-4AB2-B6A3-1D9E024F6FD7}"/>
              </a:ext>
            </a:extLst>
          </p:cNvPr>
          <p:cNvSpPr/>
          <p:nvPr/>
        </p:nvSpPr>
        <p:spPr>
          <a:xfrm>
            <a:off x="3311352" y="3247928"/>
            <a:ext cx="2519694" cy="1217855"/>
          </a:xfrm>
          <a:prstGeom prst="snip2DiagRect">
            <a:avLst/>
          </a:prstGeom>
          <a:solidFill>
            <a:srgbClr val="6894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have you learnt today?</a:t>
            </a:r>
          </a:p>
        </p:txBody>
      </p:sp>
      <p:sp>
        <p:nvSpPr>
          <p:cNvPr id="22" name="Rectangle: Diagonal Corners Snipped 21">
            <a:extLst>
              <a:ext uri="{FF2B5EF4-FFF2-40B4-BE49-F238E27FC236}">
                <a16:creationId xmlns:a16="http://schemas.microsoft.com/office/drawing/2014/main" id="{802136BB-1F20-4DD7-934F-07F1BFBAD7E2}"/>
              </a:ext>
            </a:extLst>
          </p:cNvPr>
          <p:cNvSpPr/>
          <p:nvPr/>
        </p:nvSpPr>
        <p:spPr>
          <a:xfrm>
            <a:off x="3311352" y="4652527"/>
            <a:ext cx="2519694" cy="1217855"/>
          </a:xfrm>
          <a:prstGeom prst="snip2DiagRect">
            <a:avLst/>
          </a:prstGeom>
          <a:solidFill>
            <a:srgbClr val="F9B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will it help you in your daily life?</a:t>
            </a:r>
          </a:p>
        </p:txBody>
      </p:sp>
    </p:spTree>
    <p:extLst>
      <p:ext uri="{BB962C8B-B14F-4D97-AF65-F5344CB8AC3E}">
        <p14:creationId xmlns:p14="http://schemas.microsoft.com/office/powerpoint/2010/main" val="2638335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750"/>
                                        <p:tgtEl>
                                          <p:spTgt spid="12"/>
                                        </p:tgtEl>
                                      </p:cBhvr>
                                    </p:animEffect>
                                    <p:anim calcmode="lin" valueType="num">
                                      <p:cBhvr>
                                        <p:cTn id="27" dur="750" fill="hold"/>
                                        <p:tgtEl>
                                          <p:spTgt spid="12"/>
                                        </p:tgtEl>
                                        <p:attrNameLst>
                                          <p:attrName>ppt_x</p:attrName>
                                        </p:attrNameLst>
                                      </p:cBhvr>
                                      <p:tavLst>
                                        <p:tav tm="0">
                                          <p:val>
                                            <p:strVal val="#ppt_x"/>
                                          </p:val>
                                        </p:tav>
                                        <p:tav tm="100000">
                                          <p:val>
                                            <p:strVal val="#ppt_x"/>
                                          </p:val>
                                        </p:tav>
                                      </p:tavLst>
                                    </p:anim>
                                    <p:anim calcmode="lin" valueType="num">
                                      <p:cBhvr>
                                        <p:cTn id="28" dur="75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10" presetClass="entr" presetSubtype="0"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par>
                          <p:cTn id="33" fill="hold">
                            <p:stCondLst>
                              <p:cond delay="3250"/>
                            </p:stCondLst>
                            <p:childTnLst>
                              <p:par>
                                <p:cTn id="34" presetID="10" presetClass="entr" presetSubtype="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par>
                          <p:cTn id="37" fill="hold">
                            <p:stCondLst>
                              <p:cond delay="3750"/>
                            </p:stCondLst>
                            <p:childTnLst>
                              <p:par>
                                <p:cTn id="38" presetID="42" presetClass="entr" presetSubtype="0"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750"/>
                                        <p:tgtEl>
                                          <p:spTgt spid="15"/>
                                        </p:tgtEl>
                                      </p:cBhvr>
                                    </p:animEffect>
                                    <p:anim calcmode="lin" valueType="num">
                                      <p:cBhvr>
                                        <p:cTn id="41" dur="750" fill="hold"/>
                                        <p:tgtEl>
                                          <p:spTgt spid="15"/>
                                        </p:tgtEl>
                                        <p:attrNameLst>
                                          <p:attrName>ppt_x</p:attrName>
                                        </p:attrNameLst>
                                      </p:cBhvr>
                                      <p:tavLst>
                                        <p:tav tm="0">
                                          <p:val>
                                            <p:strVal val="#ppt_x"/>
                                          </p:val>
                                        </p:tav>
                                        <p:tav tm="100000">
                                          <p:val>
                                            <p:strVal val="#ppt_x"/>
                                          </p:val>
                                        </p:tav>
                                      </p:tavLst>
                                    </p:anim>
                                    <p:anim calcmode="lin" valueType="num">
                                      <p:cBhvr>
                                        <p:cTn id="42" dur="75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500" fill="hold"/>
                                        <p:tgtEl>
                                          <p:spTgt spid="4"/>
                                        </p:tgtEl>
                                        <p:attrNameLst>
                                          <p:attrName>ppt_w</p:attrName>
                                        </p:attrNameLst>
                                      </p:cBhvr>
                                      <p:tavLst>
                                        <p:tav tm="0">
                                          <p:val>
                                            <p:fltVal val="0"/>
                                          </p:val>
                                        </p:tav>
                                        <p:tav tm="100000">
                                          <p:val>
                                            <p:strVal val="#ppt_w"/>
                                          </p:val>
                                        </p:tav>
                                      </p:tavLst>
                                    </p:anim>
                                    <p:anim calcmode="lin" valueType="num">
                                      <p:cBhvr>
                                        <p:cTn id="48" dur="500" fill="hold"/>
                                        <p:tgtEl>
                                          <p:spTgt spid="4"/>
                                        </p:tgtEl>
                                        <p:attrNameLst>
                                          <p:attrName>ppt_h</p:attrName>
                                        </p:attrNameLst>
                                      </p:cBhvr>
                                      <p:tavLst>
                                        <p:tav tm="0">
                                          <p:val>
                                            <p:fltVal val="0"/>
                                          </p:val>
                                        </p:tav>
                                        <p:tav tm="100000">
                                          <p:val>
                                            <p:strVal val="#ppt_h"/>
                                          </p:val>
                                        </p:tav>
                                      </p:tavLst>
                                    </p:anim>
                                    <p:animEffect transition="in" filter="fade">
                                      <p:cBhvr>
                                        <p:cTn id="49" dur="500"/>
                                        <p:tgtEl>
                                          <p:spTgt spid="4"/>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Effect transition="in" filter="fade">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4" grpId="0" animBg="1"/>
      <p:bldP spid="2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bwMode="auto">
          <a:xfrm>
            <a:off x="503239" y="2930434"/>
            <a:ext cx="8137524" cy="341480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24" name="Rounded Rectangle 23"/>
          <p:cNvSpPr/>
          <p:nvPr/>
        </p:nvSpPr>
        <p:spPr bwMode="auto">
          <a:xfrm>
            <a:off x="503239" y="512763"/>
            <a:ext cx="8137524" cy="2193019"/>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11" name="Title 1"/>
          <p:cNvSpPr txBox="1">
            <a:spLocks/>
          </p:cNvSpPr>
          <p:nvPr/>
        </p:nvSpPr>
        <p:spPr>
          <a:xfrm>
            <a:off x="628650" y="3071286"/>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Twinkl" pitchFamily="2" charset="0"/>
              </a:rPr>
              <a:t>Success Criteria</a:t>
            </a:r>
          </a:p>
        </p:txBody>
      </p:sp>
      <p:sp>
        <p:nvSpPr>
          <p:cNvPr id="12" name="Title 1"/>
          <p:cNvSpPr txBox="1">
            <a:spLocks/>
          </p:cNvSpPr>
          <p:nvPr/>
        </p:nvSpPr>
        <p:spPr>
          <a:xfrm>
            <a:off x="628648" y="734785"/>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Twinkl" pitchFamily="2" charset="0"/>
              </a:rPr>
              <a:t>Aim</a:t>
            </a:r>
          </a:p>
        </p:txBody>
      </p:sp>
      <p:sp>
        <p:nvSpPr>
          <p:cNvPr id="16" name="Content Placeholder 15"/>
          <p:cNvSpPr>
            <a:spLocks noGrp="1"/>
          </p:cNvSpPr>
          <p:nvPr>
            <p:ph idx="1"/>
          </p:nvPr>
        </p:nvSpPr>
        <p:spPr/>
        <p:txBody>
          <a:bodyPr>
            <a:normAutofit/>
          </a:bodyPr>
          <a:lstStyle/>
          <a:p>
            <a:r>
              <a:rPr lang="en-GB" dirty="0"/>
              <a:t>I can recognise and explain different feelings in myself and others and identify ways to feel good.</a:t>
            </a:r>
            <a:endParaRPr lang="en-GB" dirty="0">
              <a:latin typeface="Twinkl" pitchFamily="50" charset="0"/>
            </a:endParaRPr>
          </a:p>
        </p:txBody>
      </p:sp>
      <p:sp>
        <p:nvSpPr>
          <p:cNvPr id="20" name="Content Placeholder 15"/>
          <p:cNvSpPr txBox="1">
            <a:spLocks/>
          </p:cNvSpPr>
          <p:nvPr/>
        </p:nvSpPr>
        <p:spPr>
          <a:xfrm>
            <a:off x="628649" y="3466802"/>
            <a:ext cx="8137523" cy="2410469"/>
          </a:xfrm>
          <a:prstGeom prst="rect">
            <a:avLst/>
          </a:prstGeom>
          <a:noFill/>
          <a:ln w="25400">
            <a:noFill/>
          </a:ln>
        </p:spPr>
        <p:txBody>
          <a:bodyPr vert="horz" lIns="180000" tIns="252000" rIns="252000" bIns="18000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Twinkl" pitchFamily="50" charset="0"/>
              </a:rPr>
              <a:t> I can talk about different feelings.</a:t>
            </a:r>
          </a:p>
          <a:p>
            <a:r>
              <a:rPr lang="en-GB" dirty="0">
                <a:latin typeface="Twinkl" pitchFamily="50" charset="0"/>
              </a:rPr>
              <a:t> I can identify the feeling linked to a specific scenario.</a:t>
            </a:r>
          </a:p>
          <a:p>
            <a:r>
              <a:rPr lang="en-GB" dirty="0">
                <a:latin typeface="Twinkl" pitchFamily="50" charset="0"/>
              </a:rPr>
              <a:t> I can explain that different people have different feelings when experiencing the same situation.</a:t>
            </a:r>
          </a:p>
          <a:p>
            <a:r>
              <a:rPr lang="en-GB" dirty="0">
                <a:latin typeface="Twinkl" pitchFamily="50" charset="0"/>
              </a:rPr>
              <a:t> I can explain how to make people feel good or better.</a:t>
            </a:r>
          </a:p>
        </p:txBody>
      </p:sp>
      <p:sp>
        <p:nvSpPr>
          <p:cNvPr id="9" name="TextBox 21"/>
          <p:cNvSpPr txBox="1">
            <a:spLocks noChangeArrowheads="1"/>
          </p:cNvSpPr>
          <p:nvPr/>
        </p:nvSpPr>
        <p:spPr bwMode="auto">
          <a:xfrm>
            <a:off x="2555776" y="6245477"/>
            <a:ext cx="4032448" cy="45719"/>
          </a:xfrm>
          <a:prstGeom prst="rect">
            <a:avLst/>
          </a:prstGeom>
          <a:noFill/>
          <a:ln>
            <a:noFill/>
          </a:ln>
        </p:spPr>
        <p:txBody>
          <a:bodyPr wrap="square" lIns="0" tIns="0" rIns="0" bIns="0" anchor="ctr" anchorCtr="1">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buNone/>
            </a:pPr>
            <a:r>
              <a:rPr lang="en-GB" sz="800" baseline="30000" dirty="0">
                <a:latin typeface="Roboto" panose="02000000000000000000" pitchFamily="2" charset="0"/>
                <a:cs typeface="Arial" panose="020B0604020202020204" pitchFamily="34" charset="0"/>
              </a:rPr>
              <a:t>This resource is fully in line with the Learning Outcomes and Core Themes outlined in the PSHE Association’s </a:t>
            </a:r>
            <a:r>
              <a:rPr lang="en-GB" sz="800" b="1" u="sng" baseline="30000" dirty="0">
                <a:solidFill>
                  <a:schemeClr val="accent1"/>
                </a:solidFill>
                <a:latin typeface="Roboto" panose="02000000000000000000" pitchFamily="2" charset="0"/>
                <a:cs typeface="Arial" panose="020B0604020202020204" pitchFamily="34" charset="0"/>
                <a:hlinkClick r:id="rId2"/>
              </a:rPr>
              <a:t>Programme of Study</a:t>
            </a:r>
            <a:r>
              <a:rPr lang="en-GB" sz="800" baseline="30000" dirty="0">
                <a:latin typeface="Roboto" panose="02000000000000000000" pitchFamily="2" charset="0"/>
                <a:cs typeface="Arial" panose="020B0604020202020204" pitchFamily="34" charset="0"/>
              </a:rPr>
              <a:t>.</a:t>
            </a:r>
          </a:p>
        </p:txBody>
      </p:sp>
    </p:spTree>
    <p:extLst>
      <p:ext uri="{BB962C8B-B14F-4D97-AF65-F5344CB8AC3E}">
        <p14:creationId xmlns:p14="http://schemas.microsoft.com/office/powerpoint/2010/main" val="8563617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075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bwMode="auto">
          <a:xfrm>
            <a:off x="503239" y="2930434"/>
            <a:ext cx="8137524" cy="341480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24" name="Rounded Rectangle 23"/>
          <p:cNvSpPr/>
          <p:nvPr/>
        </p:nvSpPr>
        <p:spPr bwMode="auto">
          <a:xfrm>
            <a:off x="503239" y="512763"/>
            <a:ext cx="8137524" cy="2193019"/>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11" name="Title 1"/>
          <p:cNvSpPr txBox="1">
            <a:spLocks/>
          </p:cNvSpPr>
          <p:nvPr/>
        </p:nvSpPr>
        <p:spPr>
          <a:xfrm>
            <a:off x="628650" y="3071286"/>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Twinkl" pitchFamily="2" charset="0"/>
              </a:rPr>
              <a:t>Success Criteria</a:t>
            </a:r>
          </a:p>
        </p:txBody>
      </p:sp>
      <p:sp>
        <p:nvSpPr>
          <p:cNvPr id="12" name="Title 1"/>
          <p:cNvSpPr txBox="1">
            <a:spLocks/>
          </p:cNvSpPr>
          <p:nvPr/>
        </p:nvSpPr>
        <p:spPr>
          <a:xfrm>
            <a:off x="628648" y="734785"/>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Twinkl" pitchFamily="2" charset="0"/>
              </a:rPr>
              <a:t>Aim</a:t>
            </a:r>
          </a:p>
        </p:txBody>
      </p:sp>
      <p:sp>
        <p:nvSpPr>
          <p:cNvPr id="16" name="Content Placeholder 15"/>
          <p:cNvSpPr>
            <a:spLocks noGrp="1"/>
          </p:cNvSpPr>
          <p:nvPr>
            <p:ph idx="1"/>
          </p:nvPr>
        </p:nvSpPr>
        <p:spPr/>
        <p:txBody>
          <a:bodyPr>
            <a:normAutofit/>
          </a:bodyPr>
          <a:lstStyle/>
          <a:p>
            <a:r>
              <a:rPr lang="en-GB" dirty="0"/>
              <a:t>I can recognise and explain different feelings in myself and others and identify ways to feel good.</a:t>
            </a:r>
            <a:endParaRPr lang="en-GB" dirty="0">
              <a:latin typeface="Twinkl" pitchFamily="50" charset="0"/>
            </a:endParaRPr>
          </a:p>
        </p:txBody>
      </p:sp>
      <p:sp>
        <p:nvSpPr>
          <p:cNvPr id="20" name="Content Placeholder 15"/>
          <p:cNvSpPr txBox="1">
            <a:spLocks/>
          </p:cNvSpPr>
          <p:nvPr/>
        </p:nvSpPr>
        <p:spPr>
          <a:xfrm>
            <a:off x="628649" y="3466802"/>
            <a:ext cx="8137523" cy="2410469"/>
          </a:xfrm>
          <a:prstGeom prst="rect">
            <a:avLst/>
          </a:prstGeom>
          <a:noFill/>
          <a:ln w="25400">
            <a:noFill/>
          </a:ln>
        </p:spPr>
        <p:txBody>
          <a:bodyPr vert="horz" lIns="180000" tIns="252000" rIns="252000" bIns="18000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Twinkl" pitchFamily="50" charset="0"/>
              </a:rPr>
              <a:t> I can talk about different feelings.</a:t>
            </a:r>
          </a:p>
          <a:p>
            <a:r>
              <a:rPr lang="en-GB" dirty="0">
                <a:latin typeface="Twinkl" pitchFamily="50" charset="0"/>
              </a:rPr>
              <a:t> I can identify the feeling linked to a specific scenario.</a:t>
            </a:r>
          </a:p>
          <a:p>
            <a:r>
              <a:rPr lang="en-GB" dirty="0">
                <a:latin typeface="Twinkl" pitchFamily="50" charset="0"/>
              </a:rPr>
              <a:t> I can explain that different people have different feelings when experiencing the same situation.</a:t>
            </a:r>
          </a:p>
          <a:p>
            <a:r>
              <a:rPr lang="en-GB" dirty="0">
                <a:latin typeface="Twinkl" pitchFamily="50" charset="0"/>
              </a:rPr>
              <a:t> I can explain how to make people feel good or better.</a:t>
            </a:r>
          </a:p>
        </p:txBody>
      </p:sp>
      <p:sp>
        <p:nvSpPr>
          <p:cNvPr id="9" name="TextBox 21"/>
          <p:cNvSpPr txBox="1">
            <a:spLocks noChangeArrowheads="1"/>
          </p:cNvSpPr>
          <p:nvPr/>
        </p:nvSpPr>
        <p:spPr bwMode="auto">
          <a:xfrm>
            <a:off x="2555776" y="6245477"/>
            <a:ext cx="4032448" cy="45719"/>
          </a:xfrm>
          <a:prstGeom prst="rect">
            <a:avLst/>
          </a:prstGeom>
          <a:noFill/>
          <a:ln>
            <a:noFill/>
          </a:ln>
        </p:spPr>
        <p:txBody>
          <a:bodyPr wrap="square" lIns="0" tIns="0" rIns="0" bIns="0" anchor="ctr" anchorCtr="1">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buNone/>
            </a:pPr>
            <a:r>
              <a:rPr lang="en-GB" sz="800" baseline="30000" dirty="0">
                <a:latin typeface="Roboto" panose="02000000000000000000" pitchFamily="2" charset="0"/>
                <a:cs typeface="Arial" panose="020B0604020202020204" pitchFamily="34" charset="0"/>
              </a:rPr>
              <a:t>This resource is fully in line with the Learning Outcomes and Core Themes outlined in the PSHE Association’s </a:t>
            </a:r>
            <a:r>
              <a:rPr lang="en-GB" sz="800" b="1" u="sng" baseline="30000" dirty="0">
                <a:solidFill>
                  <a:schemeClr val="accent1"/>
                </a:solidFill>
                <a:latin typeface="Roboto" panose="02000000000000000000" pitchFamily="2" charset="0"/>
                <a:cs typeface="Arial" panose="020B0604020202020204" pitchFamily="34" charset="0"/>
                <a:hlinkClick r:id="rId2"/>
              </a:rPr>
              <a:t>Programme of Study</a:t>
            </a:r>
            <a:r>
              <a:rPr lang="en-GB" sz="800" baseline="30000" dirty="0">
                <a:latin typeface="Roboto" panose="02000000000000000000" pitchFamily="2" charset="0"/>
                <a:cs typeface="Arial" panose="020B0604020202020204" pitchFamily="34" charset="0"/>
              </a:rPr>
              <a:t>.</a:t>
            </a:r>
          </a:p>
        </p:txBody>
      </p:sp>
    </p:spTree>
    <p:extLst>
      <p:ext uri="{BB962C8B-B14F-4D97-AF65-F5344CB8AC3E}">
        <p14:creationId xmlns:p14="http://schemas.microsoft.com/office/powerpoint/2010/main" val="447285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a:xfrm>
            <a:off x="457198" y="436606"/>
            <a:ext cx="8220075" cy="5584682"/>
          </a:xfrm>
          <a:prstGeom prst="roundRect">
            <a:avLst>
              <a:gd name="adj" fmla="val 2203"/>
            </a:avLst>
          </a:prstGeom>
        </p:spPr>
        <p:txBody>
          <a:bodyPr/>
          <a:lstStyle/>
          <a:p>
            <a:r>
              <a:rPr lang="en-GB" sz="5400" dirty="0">
                <a:latin typeface="Twinkl" pitchFamily="2" charset="0"/>
              </a:rPr>
              <a:t>The Big Questions</a:t>
            </a:r>
          </a:p>
        </p:txBody>
      </p:sp>
    </p:spTree>
    <p:extLst>
      <p:ext uri="{BB962C8B-B14F-4D97-AF65-F5344CB8AC3E}">
        <p14:creationId xmlns:p14="http://schemas.microsoft.com/office/powerpoint/2010/main" val="12862372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0DECB34-0713-4EAE-9DAB-3FC3E2B5A131}"/>
              </a:ext>
            </a:extLst>
          </p:cNvPr>
          <p:cNvSpPr/>
          <p:nvPr/>
        </p:nvSpPr>
        <p:spPr>
          <a:xfrm>
            <a:off x="395536" y="332656"/>
            <a:ext cx="8424936" cy="2704592"/>
          </a:xfrm>
          <a:prstGeom prst="rect">
            <a:avLst/>
          </a:prstGeom>
          <a:solidFill>
            <a:srgbClr val="AFDE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608A7126-0A84-40F4-AE7F-0AF19EBB5A4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7504" y="1098872"/>
            <a:ext cx="8856984" cy="5312625"/>
          </a:xfrm>
          <a:prstGeom prst="rect">
            <a:avLst/>
          </a:prstGeom>
        </p:spPr>
      </p:pic>
      <p:pic>
        <p:nvPicPr>
          <p:cNvPr id="9" name="Picture 8">
            <a:extLst>
              <a:ext uri="{FF2B5EF4-FFF2-40B4-BE49-F238E27FC236}">
                <a16:creationId xmlns:a16="http://schemas.microsoft.com/office/drawing/2014/main" id="{06EA6AE2-060D-42A2-85B4-0E87BEC052B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940152" y="3055374"/>
            <a:ext cx="2626071" cy="3356124"/>
          </a:xfrm>
          <a:prstGeom prst="rect">
            <a:avLst/>
          </a:prstGeom>
        </p:spPr>
      </p:pic>
      <p:pic>
        <p:nvPicPr>
          <p:cNvPr id="11" name="Picture 10">
            <a:extLst>
              <a:ext uri="{FF2B5EF4-FFF2-40B4-BE49-F238E27FC236}">
                <a16:creationId xmlns:a16="http://schemas.microsoft.com/office/drawing/2014/main" id="{B3E03A8E-6705-492F-AADC-ED1EA61D641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84154" y="3204547"/>
            <a:ext cx="2519694" cy="3188824"/>
          </a:xfrm>
          <a:prstGeom prst="rect">
            <a:avLst/>
          </a:prstGeom>
        </p:spPr>
      </p:pic>
      <p:pic>
        <p:nvPicPr>
          <p:cNvPr id="5" name="border" descr="A close up of a screen&#10;&#10;Description automatically generated">
            <a:extLst>
              <a:ext uri="{FF2B5EF4-FFF2-40B4-BE49-F238E27FC236}">
                <a16:creationId xmlns:a16="http://schemas.microsoft.com/office/drawing/2014/main" id="{885A47E9-6786-447A-BC38-8D50071E624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3" name="icon"/>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740000" y="543600"/>
            <a:ext cx="864000" cy="864000"/>
          </a:xfrm>
          <a:prstGeom prst="rect">
            <a:avLst/>
          </a:prstGeom>
        </p:spPr>
      </p:pic>
      <p:sp>
        <p:nvSpPr>
          <p:cNvPr id="18" name="Oval 17">
            <a:extLst>
              <a:ext uri="{FF2B5EF4-FFF2-40B4-BE49-F238E27FC236}">
                <a16:creationId xmlns:a16="http://schemas.microsoft.com/office/drawing/2014/main" id="{AB1B561F-D224-4842-928B-B2322AD11316}"/>
              </a:ext>
            </a:extLst>
          </p:cNvPr>
          <p:cNvSpPr/>
          <p:nvPr/>
        </p:nvSpPr>
        <p:spPr>
          <a:xfrm>
            <a:off x="1729374" y="2418822"/>
            <a:ext cx="288032" cy="288032"/>
          </a:xfrm>
          <a:prstGeom prst="ellipse">
            <a:avLst/>
          </a:prstGeom>
          <a:solidFill>
            <a:schemeClr val="bg1"/>
          </a:solidFill>
          <a:ln w="28575">
            <a:solidFill>
              <a:srgbClr val="0140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Oval 18">
            <a:extLst>
              <a:ext uri="{FF2B5EF4-FFF2-40B4-BE49-F238E27FC236}">
                <a16:creationId xmlns:a16="http://schemas.microsoft.com/office/drawing/2014/main" id="{77751A43-AE86-4BBD-8B25-3BEECD30308E}"/>
              </a:ext>
            </a:extLst>
          </p:cNvPr>
          <p:cNvSpPr/>
          <p:nvPr/>
        </p:nvSpPr>
        <p:spPr>
          <a:xfrm>
            <a:off x="2045439" y="2918663"/>
            <a:ext cx="150297" cy="150297"/>
          </a:xfrm>
          <a:prstGeom prst="ellipse">
            <a:avLst/>
          </a:prstGeom>
          <a:solidFill>
            <a:schemeClr val="bg1"/>
          </a:solidFill>
          <a:ln w="28575">
            <a:solidFill>
              <a:srgbClr val="0140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Oval 19">
            <a:extLst>
              <a:ext uri="{FF2B5EF4-FFF2-40B4-BE49-F238E27FC236}">
                <a16:creationId xmlns:a16="http://schemas.microsoft.com/office/drawing/2014/main" id="{9EB1CDC3-3A2E-4EBB-9F7D-C6A5C4131B05}"/>
              </a:ext>
            </a:extLst>
          </p:cNvPr>
          <p:cNvSpPr/>
          <p:nvPr/>
        </p:nvSpPr>
        <p:spPr>
          <a:xfrm>
            <a:off x="6372200" y="3068960"/>
            <a:ext cx="288032" cy="288032"/>
          </a:xfrm>
          <a:prstGeom prst="ellipse">
            <a:avLst/>
          </a:prstGeom>
          <a:solidFill>
            <a:schemeClr val="bg1"/>
          </a:solidFill>
          <a:ln w="28575">
            <a:solidFill>
              <a:srgbClr val="0140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Oval 20">
            <a:extLst>
              <a:ext uri="{FF2B5EF4-FFF2-40B4-BE49-F238E27FC236}">
                <a16:creationId xmlns:a16="http://schemas.microsoft.com/office/drawing/2014/main" id="{BBC6B13B-A0EB-4067-BE4B-60334E794D4E}"/>
              </a:ext>
            </a:extLst>
          </p:cNvPr>
          <p:cNvSpPr/>
          <p:nvPr/>
        </p:nvSpPr>
        <p:spPr>
          <a:xfrm>
            <a:off x="6876256" y="2996952"/>
            <a:ext cx="150297" cy="150297"/>
          </a:xfrm>
          <a:prstGeom prst="ellipse">
            <a:avLst/>
          </a:prstGeom>
          <a:solidFill>
            <a:schemeClr val="bg1"/>
          </a:solidFill>
          <a:ln w="28575">
            <a:solidFill>
              <a:srgbClr val="0140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 name="Group 11">
            <a:extLst>
              <a:ext uri="{FF2B5EF4-FFF2-40B4-BE49-F238E27FC236}">
                <a16:creationId xmlns:a16="http://schemas.microsoft.com/office/drawing/2014/main" id="{7074D726-823E-46A7-A7C0-C2FB617524EC}"/>
              </a:ext>
            </a:extLst>
          </p:cNvPr>
          <p:cNvGrpSpPr/>
          <p:nvPr/>
        </p:nvGrpSpPr>
        <p:grpSpPr>
          <a:xfrm>
            <a:off x="1691680" y="765175"/>
            <a:ext cx="2690812" cy="1675669"/>
            <a:chOff x="3393356" y="1418372"/>
            <a:chExt cx="2553459" cy="1787148"/>
          </a:xfrm>
        </p:grpSpPr>
        <p:sp>
          <p:nvSpPr>
            <p:cNvPr id="13" name="Cloud 5">
              <a:extLst>
                <a:ext uri="{FF2B5EF4-FFF2-40B4-BE49-F238E27FC236}">
                  <a16:creationId xmlns:a16="http://schemas.microsoft.com/office/drawing/2014/main" id="{29031957-50E8-4255-A7D4-E93F05B9438E}"/>
                </a:ext>
              </a:extLst>
            </p:cNvPr>
            <p:cNvSpPr/>
            <p:nvPr/>
          </p:nvSpPr>
          <p:spPr>
            <a:xfrm>
              <a:off x="3393356" y="1418372"/>
              <a:ext cx="2553459" cy="1787148"/>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38360 w 43256"/>
                <a:gd name="connsiteY10" fmla="*/ 5285 h 43219"/>
                <a:gd name="connsiteX11" fmla="*/ 38436 w 43256"/>
                <a:gd name="connsiteY11" fmla="*/ 6549 h 43219"/>
                <a:gd name="connsiteX12" fmla="*/ 29114 w 43256"/>
                <a:gd name="connsiteY12" fmla="*/ 3811 h 43219"/>
                <a:gd name="connsiteX13" fmla="*/ 29856 w 43256"/>
                <a:gd name="connsiteY13" fmla="*/ 219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29114 w 43256"/>
                <a:gd name="connsiteY10" fmla="*/ 3811 h 43219"/>
                <a:gd name="connsiteX11" fmla="*/ 29856 w 43256"/>
                <a:gd name="connsiteY11" fmla="*/ 2199 h 43219"/>
                <a:gd name="connsiteX12" fmla="*/ 22177 w 43256"/>
                <a:gd name="connsiteY12" fmla="*/ 4579 h 43219"/>
                <a:gd name="connsiteX13" fmla="*/ 22536 w 43256"/>
                <a:gd name="connsiteY13" fmla="*/ 318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38360 w 43256"/>
                <a:gd name="connsiteY6" fmla="*/ 5285 h 43219"/>
                <a:gd name="connsiteX7" fmla="*/ 38436 w 43256"/>
                <a:gd name="connsiteY7" fmla="*/ 6549 h 43219"/>
                <a:gd name="connsiteX8" fmla="*/ 29114 w 43256"/>
                <a:gd name="connsiteY8" fmla="*/ 3811 h 43219"/>
                <a:gd name="connsiteX9" fmla="*/ 29856 w 43256"/>
                <a:gd name="connsiteY9" fmla="*/ 2199 h 43219"/>
                <a:gd name="connsiteX10" fmla="*/ 22177 w 43256"/>
                <a:gd name="connsiteY10" fmla="*/ 4579 h 43219"/>
                <a:gd name="connsiteX11" fmla="*/ 22536 w 43256"/>
                <a:gd name="connsiteY11" fmla="*/ 3189 h 43219"/>
                <a:gd name="connsiteX12" fmla="*/ 14036 w 43256"/>
                <a:gd name="connsiteY12" fmla="*/ 5051 h 43219"/>
                <a:gd name="connsiteX13" fmla="*/ 15336 w 43256"/>
                <a:gd name="connsiteY13" fmla="*/ 639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38360 w 43256"/>
                <a:gd name="connsiteY4" fmla="*/ 5285 h 43219"/>
                <a:gd name="connsiteX5" fmla="*/ 38436 w 43256"/>
                <a:gd name="connsiteY5" fmla="*/ 6549 h 43219"/>
                <a:gd name="connsiteX6" fmla="*/ 29114 w 43256"/>
                <a:gd name="connsiteY6" fmla="*/ 3811 h 43219"/>
                <a:gd name="connsiteX7" fmla="*/ 29856 w 43256"/>
                <a:gd name="connsiteY7" fmla="*/ 2199 h 43219"/>
                <a:gd name="connsiteX8" fmla="*/ 22177 w 43256"/>
                <a:gd name="connsiteY8" fmla="*/ 4579 h 43219"/>
                <a:gd name="connsiteX9" fmla="*/ 22536 w 43256"/>
                <a:gd name="connsiteY9" fmla="*/ 3189 h 43219"/>
                <a:gd name="connsiteX10" fmla="*/ 14036 w 43256"/>
                <a:gd name="connsiteY10" fmla="*/ 5051 h 43219"/>
                <a:gd name="connsiteX11" fmla="*/ 15336 w 43256"/>
                <a:gd name="connsiteY11" fmla="*/ 639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38360 w 43256"/>
                <a:gd name="connsiteY2" fmla="*/ 5285 h 43219"/>
                <a:gd name="connsiteX3" fmla="*/ 38436 w 43256"/>
                <a:gd name="connsiteY3" fmla="*/ 6549 h 43219"/>
                <a:gd name="connsiteX4" fmla="*/ 29114 w 43256"/>
                <a:gd name="connsiteY4" fmla="*/ 3811 h 43219"/>
                <a:gd name="connsiteX5" fmla="*/ 29856 w 43256"/>
                <a:gd name="connsiteY5" fmla="*/ 2199 h 43219"/>
                <a:gd name="connsiteX6" fmla="*/ 22177 w 43256"/>
                <a:gd name="connsiteY6" fmla="*/ 4579 h 43219"/>
                <a:gd name="connsiteX7" fmla="*/ 22536 w 43256"/>
                <a:gd name="connsiteY7" fmla="*/ 3189 h 43219"/>
                <a:gd name="connsiteX8" fmla="*/ 14036 w 43256"/>
                <a:gd name="connsiteY8" fmla="*/ 5051 h 43219"/>
                <a:gd name="connsiteX9" fmla="*/ 15336 w 43256"/>
                <a:gd name="connsiteY9" fmla="*/ 639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360 w 43256"/>
                <a:gd name="connsiteY0" fmla="*/ 5285 h 43219"/>
                <a:gd name="connsiteX1" fmla="*/ 38436 w 43256"/>
                <a:gd name="connsiteY1" fmla="*/ 6549 h 43219"/>
                <a:gd name="connsiteX2" fmla="*/ 29114 w 43256"/>
                <a:gd name="connsiteY2" fmla="*/ 3811 h 43219"/>
                <a:gd name="connsiteX3" fmla="*/ 29856 w 43256"/>
                <a:gd name="connsiteY3" fmla="*/ 2199 h 43219"/>
                <a:gd name="connsiteX4" fmla="*/ 22177 w 43256"/>
                <a:gd name="connsiteY4" fmla="*/ 4579 h 43219"/>
                <a:gd name="connsiteX5" fmla="*/ 22536 w 43256"/>
                <a:gd name="connsiteY5" fmla="*/ 3189 h 43219"/>
                <a:gd name="connsiteX6" fmla="*/ 14036 w 43256"/>
                <a:gd name="connsiteY6" fmla="*/ 5051 h 43219"/>
                <a:gd name="connsiteX7" fmla="*/ 15336 w 43256"/>
                <a:gd name="connsiteY7" fmla="*/ 639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360 w 43256"/>
                <a:gd name="connsiteY0" fmla="*/ 5285 h 43219"/>
                <a:gd name="connsiteX1" fmla="*/ 38436 w 43256"/>
                <a:gd name="connsiteY1" fmla="*/ 6549 h 43219"/>
                <a:gd name="connsiteX2" fmla="*/ 29114 w 43256"/>
                <a:gd name="connsiteY2" fmla="*/ 3811 h 43219"/>
                <a:gd name="connsiteX3" fmla="*/ 29856 w 43256"/>
                <a:gd name="connsiteY3" fmla="*/ 2199 h 43219"/>
                <a:gd name="connsiteX4" fmla="*/ 22177 w 43256"/>
                <a:gd name="connsiteY4" fmla="*/ 4579 h 43219"/>
                <a:gd name="connsiteX5" fmla="*/ 22536 w 43256"/>
                <a:gd name="connsiteY5" fmla="*/ 318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29114 w 43256"/>
                <a:gd name="connsiteY0" fmla="*/ 3811 h 43219"/>
                <a:gd name="connsiteX1" fmla="*/ 29856 w 43256"/>
                <a:gd name="connsiteY1" fmla="*/ 2199 h 43219"/>
                <a:gd name="connsiteX2" fmla="*/ 22177 w 43256"/>
                <a:gd name="connsiteY2" fmla="*/ 4579 h 43219"/>
                <a:gd name="connsiteX3" fmla="*/ 22536 w 43256"/>
                <a:gd name="connsiteY3" fmla="*/ 318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22177 w 43256"/>
                <a:gd name="connsiteY0" fmla="*/ 4579 h 43219"/>
                <a:gd name="connsiteX1" fmla="*/ 22536 w 43256"/>
                <a:gd name="connsiteY1" fmla="*/ 318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163 w 43256"/>
                <a:gd name="connsiteY0" fmla="*/ 15648 h 43219"/>
                <a:gd name="connsiteX1" fmla="*/ 3936 w 43256"/>
                <a:gd name="connsiteY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042 w 43256"/>
                <a:gd name="connsiteY0" fmla="*/ 14628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4042" y="14628"/>
                  </a:moveTo>
                  <a:cubicBezTo>
                    <a:pt x="3939" y="14164"/>
                    <a:pt x="3984" y="14710"/>
                    <a:pt x="3936" y="14229"/>
                  </a:cubicBezTo>
                </a:path>
              </a:pathLst>
            </a:custGeom>
            <a:solidFill>
              <a:schemeClr val="bg1"/>
            </a:solidFill>
            <a:ln w="28575">
              <a:solidFill>
                <a:srgbClr val="0140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TextBox 13">
              <a:extLst>
                <a:ext uri="{FF2B5EF4-FFF2-40B4-BE49-F238E27FC236}">
                  <a16:creationId xmlns:a16="http://schemas.microsoft.com/office/drawing/2014/main" id="{665A27FE-E884-44E6-9C17-7064166F9F46}"/>
                </a:ext>
              </a:extLst>
            </p:cNvPr>
            <p:cNvSpPr txBox="1"/>
            <p:nvPr/>
          </p:nvSpPr>
          <p:spPr>
            <a:xfrm>
              <a:off x="3590300" y="1923517"/>
              <a:ext cx="2159570" cy="646331"/>
            </a:xfrm>
            <a:prstGeom prst="rect">
              <a:avLst/>
            </a:prstGeom>
            <a:noFill/>
          </p:spPr>
          <p:txBody>
            <a:bodyPr wrap="square" rtlCol="0">
              <a:spAutoFit/>
            </a:bodyPr>
            <a:lstStyle/>
            <a:p>
              <a:pPr algn="ctr"/>
              <a:r>
                <a:rPr lang="en-GB" dirty="0"/>
                <a:t>What types of feelings do we have?</a:t>
              </a:r>
            </a:p>
          </p:txBody>
        </p:sp>
      </p:grpSp>
      <p:grpSp>
        <p:nvGrpSpPr>
          <p:cNvPr id="15" name="Group 14">
            <a:extLst>
              <a:ext uri="{FF2B5EF4-FFF2-40B4-BE49-F238E27FC236}">
                <a16:creationId xmlns:a16="http://schemas.microsoft.com/office/drawing/2014/main" id="{73C0BEBA-150A-465C-BA1E-C15C80CEBC48}"/>
              </a:ext>
            </a:extLst>
          </p:cNvPr>
          <p:cNvGrpSpPr/>
          <p:nvPr/>
        </p:nvGrpSpPr>
        <p:grpSpPr>
          <a:xfrm>
            <a:off x="4572776" y="1268760"/>
            <a:ext cx="2690812" cy="1787148"/>
            <a:chOff x="3393356" y="1418372"/>
            <a:chExt cx="2553459" cy="1787148"/>
          </a:xfrm>
        </p:grpSpPr>
        <p:sp>
          <p:nvSpPr>
            <p:cNvPr id="16" name="Cloud 5">
              <a:extLst>
                <a:ext uri="{FF2B5EF4-FFF2-40B4-BE49-F238E27FC236}">
                  <a16:creationId xmlns:a16="http://schemas.microsoft.com/office/drawing/2014/main" id="{952C7A26-56C7-4524-9F3F-B43FC81CF1A1}"/>
                </a:ext>
              </a:extLst>
            </p:cNvPr>
            <p:cNvSpPr/>
            <p:nvPr/>
          </p:nvSpPr>
          <p:spPr>
            <a:xfrm>
              <a:off x="3393356" y="1418372"/>
              <a:ext cx="2553459" cy="1787148"/>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38360 w 43256"/>
                <a:gd name="connsiteY10" fmla="*/ 5285 h 43219"/>
                <a:gd name="connsiteX11" fmla="*/ 38436 w 43256"/>
                <a:gd name="connsiteY11" fmla="*/ 6549 h 43219"/>
                <a:gd name="connsiteX12" fmla="*/ 29114 w 43256"/>
                <a:gd name="connsiteY12" fmla="*/ 3811 h 43219"/>
                <a:gd name="connsiteX13" fmla="*/ 29856 w 43256"/>
                <a:gd name="connsiteY13" fmla="*/ 219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29114 w 43256"/>
                <a:gd name="connsiteY10" fmla="*/ 3811 h 43219"/>
                <a:gd name="connsiteX11" fmla="*/ 29856 w 43256"/>
                <a:gd name="connsiteY11" fmla="*/ 2199 h 43219"/>
                <a:gd name="connsiteX12" fmla="*/ 22177 w 43256"/>
                <a:gd name="connsiteY12" fmla="*/ 4579 h 43219"/>
                <a:gd name="connsiteX13" fmla="*/ 22536 w 43256"/>
                <a:gd name="connsiteY13" fmla="*/ 318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38360 w 43256"/>
                <a:gd name="connsiteY6" fmla="*/ 5285 h 43219"/>
                <a:gd name="connsiteX7" fmla="*/ 38436 w 43256"/>
                <a:gd name="connsiteY7" fmla="*/ 6549 h 43219"/>
                <a:gd name="connsiteX8" fmla="*/ 29114 w 43256"/>
                <a:gd name="connsiteY8" fmla="*/ 3811 h 43219"/>
                <a:gd name="connsiteX9" fmla="*/ 29856 w 43256"/>
                <a:gd name="connsiteY9" fmla="*/ 2199 h 43219"/>
                <a:gd name="connsiteX10" fmla="*/ 22177 w 43256"/>
                <a:gd name="connsiteY10" fmla="*/ 4579 h 43219"/>
                <a:gd name="connsiteX11" fmla="*/ 22536 w 43256"/>
                <a:gd name="connsiteY11" fmla="*/ 3189 h 43219"/>
                <a:gd name="connsiteX12" fmla="*/ 14036 w 43256"/>
                <a:gd name="connsiteY12" fmla="*/ 5051 h 43219"/>
                <a:gd name="connsiteX13" fmla="*/ 15336 w 43256"/>
                <a:gd name="connsiteY13" fmla="*/ 639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38360 w 43256"/>
                <a:gd name="connsiteY4" fmla="*/ 5285 h 43219"/>
                <a:gd name="connsiteX5" fmla="*/ 38436 w 43256"/>
                <a:gd name="connsiteY5" fmla="*/ 6549 h 43219"/>
                <a:gd name="connsiteX6" fmla="*/ 29114 w 43256"/>
                <a:gd name="connsiteY6" fmla="*/ 3811 h 43219"/>
                <a:gd name="connsiteX7" fmla="*/ 29856 w 43256"/>
                <a:gd name="connsiteY7" fmla="*/ 2199 h 43219"/>
                <a:gd name="connsiteX8" fmla="*/ 22177 w 43256"/>
                <a:gd name="connsiteY8" fmla="*/ 4579 h 43219"/>
                <a:gd name="connsiteX9" fmla="*/ 22536 w 43256"/>
                <a:gd name="connsiteY9" fmla="*/ 3189 h 43219"/>
                <a:gd name="connsiteX10" fmla="*/ 14036 w 43256"/>
                <a:gd name="connsiteY10" fmla="*/ 5051 h 43219"/>
                <a:gd name="connsiteX11" fmla="*/ 15336 w 43256"/>
                <a:gd name="connsiteY11" fmla="*/ 639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38360 w 43256"/>
                <a:gd name="connsiteY2" fmla="*/ 5285 h 43219"/>
                <a:gd name="connsiteX3" fmla="*/ 38436 w 43256"/>
                <a:gd name="connsiteY3" fmla="*/ 6549 h 43219"/>
                <a:gd name="connsiteX4" fmla="*/ 29114 w 43256"/>
                <a:gd name="connsiteY4" fmla="*/ 3811 h 43219"/>
                <a:gd name="connsiteX5" fmla="*/ 29856 w 43256"/>
                <a:gd name="connsiteY5" fmla="*/ 2199 h 43219"/>
                <a:gd name="connsiteX6" fmla="*/ 22177 w 43256"/>
                <a:gd name="connsiteY6" fmla="*/ 4579 h 43219"/>
                <a:gd name="connsiteX7" fmla="*/ 22536 w 43256"/>
                <a:gd name="connsiteY7" fmla="*/ 3189 h 43219"/>
                <a:gd name="connsiteX8" fmla="*/ 14036 w 43256"/>
                <a:gd name="connsiteY8" fmla="*/ 5051 h 43219"/>
                <a:gd name="connsiteX9" fmla="*/ 15336 w 43256"/>
                <a:gd name="connsiteY9" fmla="*/ 639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360 w 43256"/>
                <a:gd name="connsiteY0" fmla="*/ 5285 h 43219"/>
                <a:gd name="connsiteX1" fmla="*/ 38436 w 43256"/>
                <a:gd name="connsiteY1" fmla="*/ 6549 h 43219"/>
                <a:gd name="connsiteX2" fmla="*/ 29114 w 43256"/>
                <a:gd name="connsiteY2" fmla="*/ 3811 h 43219"/>
                <a:gd name="connsiteX3" fmla="*/ 29856 w 43256"/>
                <a:gd name="connsiteY3" fmla="*/ 2199 h 43219"/>
                <a:gd name="connsiteX4" fmla="*/ 22177 w 43256"/>
                <a:gd name="connsiteY4" fmla="*/ 4579 h 43219"/>
                <a:gd name="connsiteX5" fmla="*/ 22536 w 43256"/>
                <a:gd name="connsiteY5" fmla="*/ 3189 h 43219"/>
                <a:gd name="connsiteX6" fmla="*/ 14036 w 43256"/>
                <a:gd name="connsiteY6" fmla="*/ 5051 h 43219"/>
                <a:gd name="connsiteX7" fmla="*/ 15336 w 43256"/>
                <a:gd name="connsiteY7" fmla="*/ 639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360 w 43256"/>
                <a:gd name="connsiteY0" fmla="*/ 5285 h 43219"/>
                <a:gd name="connsiteX1" fmla="*/ 38436 w 43256"/>
                <a:gd name="connsiteY1" fmla="*/ 6549 h 43219"/>
                <a:gd name="connsiteX2" fmla="*/ 29114 w 43256"/>
                <a:gd name="connsiteY2" fmla="*/ 3811 h 43219"/>
                <a:gd name="connsiteX3" fmla="*/ 29856 w 43256"/>
                <a:gd name="connsiteY3" fmla="*/ 2199 h 43219"/>
                <a:gd name="connsiteX4" fmla="*/ 22177 w 43256"/>
                <a:gd name="connsiteY4" fmla="*/ 4579 h 43219"/>
                <a:gd name="connsiteX5" fmla="*/ 22536 w 43256"/>
                <a:gd name="connsiteY5" fmla="*/ 318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29114 w 43256"/>
                <a:gd name="connsiteY0" fmla="*/ 3811 h 43219"/>
                <a:gd name="connsiteX1" fmla="*/ 29856 w 43256"/>
                <a:gd name="connsiteY1" fmla="*/ 2199 h 43219"/>
                <a:gd name="connsiteX2" fmla="*/ 22177 w 43256"/>
                <a:gd name="connsiteY2" fmla="*/ 4579 h 43219"/>
                <a:gd name="connsiteX3" fmla="*/ 22536 w 43256"/>
                <a:gd name="connsiteY3" fmla="*/ 318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22177 w 43256"/>
                <a:gd name="connsiteY0" fmla="*/ 4579 h 43219"/>
                <a:gd name="connsiteX1" fmla="*/ 22536 w 43256"/>
                <a:gd name="connsiteY1" fmla="*/ 318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163 w 43256"/>
                <a:gd name="connsiteY0" fmla="*/ 15648 h 43219"/>
                <a:gd name="connsiteX1" fmla="*/ 3936 w 43256"/>
                <a:gd name="connsiteY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042 w 43256"/>
                <a:gd name="connsiteY0" fmla="*/ 14628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4042" y="14628"/>
                  </a:moveTo>
                  <a:cubicBezTo>
                    <a:pt x="3939" y="14164"/>
                    <a:pt x="3984" y="14710"/>
                    <a:pt x="3936" y="14229"/>
                  </a:cubicBezTo>
                </a:path>
              </a:pathLst>
            </a:custGeom>
            <a:solidFill>
              <a:schemeClr val="bg1"/>
            </a:solidFill>
            <a:ln w="28575">
              <a:solidFill>
                <a:srgbClr val="0140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TextBox 16">
              <a:extLst>
                <a:ext uri="{FF2B5EF4-FFF2-40B4-BE49-F238E27FC236}">
                  <a16:creationId xmlns:a16="http://schemas.microsoft.com/office/drawing/2014/main" id="{84AD3820-04D2-47E4-B25B-B453D1B50A42}"/>
                </a:ext>
              </a:extLst>
            </p:cNvPr>
            <p:cNvSpPr txBox="1"/>
            <p:nvPr/>
          </p:nvSpPr>
          <p:spPr>
            <a:xfrm>
              <a:off x="3541003" y="1850281"/>
              <a:ext cx="2174916" cy="923330"/>
            </a:xfrm>
            <a:prstGeom prst="rect">
              <a:avLst/>
            </a:prstGeom>
            <a:noFill/>
          </p:spPr>
          <p:txBody>
            <a:bodyPr wrap="square" rtlCol="0">
              <a:spAutoFit/>
            </a:bodyPr>
            <a:lstStyle/>
            <a:p>
              <a:pPr algn="ctr"/>
              <a:r>
                <a:rPr lang="en-GB" dirty="0"/>
                <a:t>What can I do to help me or someone else feel good?</a:t>
              </a:r>
            </a:p>
          </p:txBody>
        </p:sp>
      </p:grpSp>
    </p:spTree>
    <p:extLst>
      <p:ext uri="{BB962C8B-B14F-4D97-AF65-F5344CB8AC3E}">
        <p14:creationId xmlns:p14="http://schemas.microsoft.com/office/powerpoint/2010/main" val="2496969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750"/>
                                        <p:tgtEl>
                                          <p:spTgt spid="12"/>
                                        </p:tgtEl>
                                      </p:cBhvr>
                                    </p:animEffect>
                                    <p:anim calcmode="lin" valueType="num">
                                      <p:cBhvr>
                                        <p:cTn id="27" dur="750" fill="hold"/>
                                        <p:tgtEl>
                                          <p:spTgt spid="12"/>
                                        </p:tgtEl>
                                        <p:attrNameLst>
                                          <p:attrName>ppt_x</p:attrName>
                                        </p:attrNameLst>
                                      </p:cBhvr>
                                      <p:tavLst>
                                        <p:tav tm="0">
                                          <p:val>
                                            <p:strVal val="#ppt_x"/>
                                          </p:val>
                                        </p:tav>
                                        <p:tav tm="100000">
                                          <p:val>
                                            <p:strVal val="#ppt_x"/>
                                          </p:val>
                                        </p:tav>
                                      </p:tavLst>
                                    </p:anim>
                                    <p:anim calcmode="lin" valueType="num">
                                      <p:cBhvr>
                                        <p:cTn id="28" dur="75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10" presetClass="entr" presetSubtype="0"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par>
                          <p:cTn id="33" fill="hold">
                            <p:stCondLst>
                              <p:cond delay="3250"/>
                            </p:stCondLst>
                            <p:childTnLst>
                              <p:par>
                                <p:cTn id="34" presetID="10" presetClass="entr" presetSubtype="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par>
                          <p:cTn id="37" fill="hold">
                            <p:stCondLst>
                              <p:cond delay="3750"/>
                            </p:stCondLst>
                            <p:childTnLst>
                              <p:par>
                                <p:cTn id="38" presetID="42" presetClass="entr" presetSubtype="0"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750"/>
                                        <p:tgtEl>
                                          <p:spTgt spid="15"/>
                                        </p:tgtEl>
                                      </p:cBhvr>
                                    </p:animEffect>
                                    <p:anim calcmode="lin" valueType="num">
                                      <p:cBhvr>
                                        <p:cTn id="41" dur="750" fill="hold"/>
                                        <p:tgtEl>
                                          <p:spTgt spid="15"/>
                                        </p:tgtEl>
                                        <p:attrNameLst>
                                          <p:attrName>ppt_x</p:attrName>
                                        </p:attrNameLst>
                                      </p:cBhvr>
                                      <p:tavLst>
                                        <p:tav tm="0">
                                          <p:val>
                                            <p:strVal val="#ppt_x"/>
                                          </p:val>
                                        </p:tav>
                                        <p:tav tm="100000">
                                          <p:val>
                                            <p:strVal val="#ppt_x"/>
                                          </p:val>
                                        </p:tav>
                                      </p:tavLst>
                                    </p:anim>
                                    <p:anim calcmode="lin" valueType="num">
                                      <p:cBhvr>
                                        <p:cTn id="42" dur="7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a:xfrm>
            <a:off x="457198" y="436606"/>
            <a:ext cx="8220075" cy="5584682"/>
          </a:xfrm>
          <a:prstGeom prst="roundRect">
            <a:avLst>
              <a:gd name="adj" fmla="val 2203"/>
            </a:avLst>
          </a:prstGeom>
        </p:spPr>
        <p:txBody>
          <a:bodyPr/>
          <a:lstStyle/>
          <a:p>
            <a:r>
              <a:rPr lang="en-GB" sz="5400" dirty="0">
                <a:latin typeface="Twinkl" pitchFamily="2" charset="0"/>
              </a:rPr>
              <a:t>Reconnecting</a:t>
            </a:r>
          </a:p>
        </p:txBody>
      </p:sp>
    </p:spTree>
    <p:extLst>
      <p:ext uri="{BB962C8B-B14F-4D97-AF65-F5344CB8AC3E}">
        <p14:creationId xmlns:p14="http://schemas.microsoft.com/office/powerpoint/2010/main" val="38843738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0FE36E-BF1F-40F3-B2C4-72CF191038D3}"/>
              </a:ext>
            </a:extLst>
          </p:cNvPr>
          <p:cNvSpPr>
            <a:spLocks noGrp="1"/>
          </p:cNvSpPr>
          <p:nvPr>
            <p:ph type="title"/>
          </p:nvPr>
        </p:nvSpPr>
        <p:spPr/>
        <p:txBody>
          <a:bodyPr/>
          <a:lstStyle/>
          <a:p>
            <a:r>
              <a:rPr lang="en-GB" dirty="0"/>
              <a:t>Types of Feelings</a:t>
            </a:r>
          </a:p>
        </p:txBody>
      </p:sp>
      <p:sp>
        <p:nvSpPr>
          <p:cNvPr id="4" name="Rectangle 3">
            <a:extLst>
              <a:ext uri="{FF2B5EF4-FFF2-40B4-BE49-F238E27FC236}">
                <a16:creationId xmlns:a16="http://schemas.microsoft.com/office/drawing/2014/main" id="{ACCC5D3F-EA85-4E27-9D92-3443BAA551D0}"/>
              </a:ext>
            </a:extLst>
          </p:cNvPr>
          <p:cNvSpPr/>
          <p:nvPr/>
        </p:nvSpPr>
        <p:spPr>
          <a:xfrm>
            <a:off x="2879812" y="1484784"/>
            <a:ext cx="3384376" cy="432048"/>
          </a:xfrm>
          <a:prstGeom prst="rect">
            <a:avLst/>
          </a:prstGeom>
          <a:solidFill>
            <a:srgbClr val="7868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Everybody has feelings.</a:t>
            </a:r>
          </a:p>
        </p:txBody>
      </p:sp>
      <p:sp>
        <p:nvSpPr>
          <p:cNvPr id="5" name="Arrow: Pentagon 4">
            <a:extLst>
              <a:ext uri="{FF2B5EF4-FFF2-40B4-BE49-F238E27FC236}">
                <a16:creationId xmlns:a16="http://schemas.microsoft.com/office/drawing/2014/main" id="{85824133-A5A1-453D-BC6B-E6E7DF776D3F}"/>
              </a:ext>
            </a:extLst>
          </p:cNvPr>
          <p:cNvSpPr/>
          <p:nvPr/>
        </p:nvSpPr>
        <p:spPr>
          <a:xfrm>
            <a:off x="467544" y="2071413"/>
            <a:ext cx="5183474" cy="493491"/>
          </a:xfrm>
          <a:prstGeom prst="homePlate">
            <a:avLst/>
          </a:prstGeom>
          <a:solidFill>
            <a:srgbClr val="A87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does the word ‘feeling’ mean?</a:t>
            </a:r>
          </a:p>
        </p:txBody>
      </p:sp>
      <p:sp>
        <p:nvSpPr>
          <p:cNvPr id="20" name="Oval 19">
            <a:extLst>
              <a:ext uri="{FF2B5EF4-FFF2-40B4-BE49-F238E27FC236}">
                <a16:creationId xmlns:a16="http://schemas.microsoft.com/office/drawing/2014/main" id="{297BBE6A-429C-4520-A65B-DA9E0A8543C8}"/>
              </a:ext>
            </a:extLst>
          </p:cNvPr>
          <p:cNvSpPr/>
          <p:nvPr/>
        </p:nvSpPr>
        <p:spPr>
          <a:xfrm>
            <a:off x="5075730" y="3068960"/>
            <a:ext cx="3024336" cy="3024336"/>
          </a:xfrm>
          <a:prstGeom prst="ellipse">
            <a:avLst/>
          </a:prstGeom>
          <a:solidFill>
            <a:srgbClr val="CFB6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close up of a mask&#10;&#10;Description automatically generated">
            <a:extLst>
              <a:ext uri="{FF2B5EF4-FFF2-40B4-BE49-F238E27FC236}">
                <a16:creationId xmlns:a16="http://schemas.microsoft.com/office/drawing/2014/main" id="{E882B031-F786-4AE0-B7A2-AED9314FB2B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53204" y="3283268"/>
            <a:ext cx="1869389" cy="2461670"/>
          </a:xfrm>
          <a:prstGeom prst="rect">
            <a:avLst/>
          </a:prstGeom>
        </p:spPr>
      </p:pic>
      <p:pic>
        <p:nvPicPr>
          <p:cNvPr id="9" name="Picture 8" descr="A close up of a womans face&#10;&#10;Description automatically generated">
            <a:extLst>
              <a:ext uri="{FF2B5EF4-FFF2-40B4-BE49-F238E27FC236}">
                <a16:creationId xmlns:a16="http://schemas.microsoft.com/office/drawing/2014/main" id="{98AE6228-788F-4BA4-A4D9-AACEEC903C9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55360" y="3283268"/>
            <a:ext cx="2265077" cy="2461670"/>
          </a:xfrm>
          <a:prstGeom prst="rect">
            <a:avLst/>
          </a:prstGeom>
        </p:spPr>
      </p:pic>
      <p:pic>
        <p:nvPicPr>
          <p:cNvPr id="13" name="Picture 12" descr="A close up of a mask&#10;&#10;Description automatically generated">
            <a:extLst>
              <a:ext uri="{FF2B5EF4-FFF2-40B4-BE49-F238E27FC236}">
                <a16:creationId xmlns:a16="http://schemas.microsoft.com/office/drawing/2014/main" id="{1142F21E-8C58-4D79-9738-79D789C35B3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51018" y="3283268"/>
            <a:ext cx="1873761" cy="2461670"/>
          </a:xfrm>
          <a:prstGeom prst="rect">
            <a:avLst/>
          </a:prstGeom>
        </p:spPr>
      </p:pic>
      <p:pic>
        <p:nvPicPr>
          <p:cNvPr id="11" name="Picture 10" descr="A close up of a womans face&#10;&#10;Description automatically generated">
            <a:extLst>
              <a:ext uri="{FF2B5EF4-FFF2-40B4-BE49-F238E27FC236}">
                <a16:creationId xmlns:a16="http://schemas.microsoft.com/office/drawing/2014/main" id="{ABDB545C-1E5A-400D-AE21-41C72601884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63712" y="3283267"/>
            <a:ext cx="2248373" cy="2461671"/>
          </a:xfrm>
          <a:prstGeom prst="rect">
            <a:avLst/>
          </a:prstGeom>
        </p:spPr>
      </p:pic>
      <p:pic>
        <p:nvPicPr>
          <p:cNvPr id="17" name="Picture 16" descr="A close up of a mask&#10;&#10;Description automatically generated">
            <a:extLst>
              <a:ext uri="{FF2B5EF4-FFF2-40B4-BE49-F238E27FC236}">
                <a16:creationId xmlns:a16="http://schemas.microsoft.com/office/drawing/2014/main" id="{2E2433AC-B9E7-4E6C-A2FD-0FF260ED802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653204" y="3283268"/>
            <a:ext cx="1869389" cy="2461670"/>
          </a:xfrm>
          <a:prstGeom prst="rect">
            <a:avLst/>
          </a:prstGeom>
        </p:spPr>
      </p:pic>
      <p:pic>
        <p:nvPicPr>
          <p:cNvPr id="15" name="Picture 14" descr="A close up of a womans face&#10;&#10;Description automatically generated">
            <a:extLst>
              <a:ext uri="{FF2B5EF4-FFF2-40B4-BE49-F238E27FC236}">
                <a16:creationId xmlns:a16="http://schemas.microsoft.com/office/drawing/2014/main" id="{012B7A21-4461-4C9F-AAB1-81CC3BF687E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455360" y="3283268"/>
            <a:ext cx="2265077" cy="2461670"/>
          </a:xfrm>
          <a:prstGeom prst="rect">
            <a:avLst/>
          </a:prstGeom>
        </p:spPr>
      </p:pic>
      <p:sp>
        <p:nvSpPr>
          <p:cNvPr id="19" name="Rectangle 18">
            <a:extLst>
              <a:ext uri="{FF2B5EF4-FFF2-40B4-BE49-F238E27FC236}">
                <a16:creationId xmlns:a16="http://schemas.microsoft.com/office/drawing/2014/main" id="{E62515C5-10CD-4898-9BDC-E0EC03344C4B}"/>
              </a:ext>
            </a:extLst>
          </p:cNvPr>
          <p:cNvSpPr/>
          <p:nvPr/>
        </p:nvSpPr>
        <p:spPr>
          <a:xfrm>
            <a:off x="755650" y="2708920"/>
            <a:ext cx="4032374" cy="1008112"/>
          </a:xfrm>
          <a:prstGeom prst="rect">
            <a:avLst/>
          </a:prstGeom>
          <a:solidFill>
            <a:srgbClr val="D47D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When people talk about feelings, they are usually referring to the emotions that people have.</a:t>
            </a:r>
          </a:p>
        </p:txBody>
      </p:sp>
      <p:pic>
        <p:nvPicPr>
          <p:cNvPr id="21" name="border" descr="A close up of a screen&#10;&#10;Description automatically generated">
            <a:extLst>
              <a:ext uri="{FF2B5EF4-FFF2-40B4-BE49-F238E27FC236}">
                <a16:creationId xmlns:a16="http://schemas.microsoft.com/office/drawing/2014/main" id="{F65AF736-54AA-4A28-8B05-E3C4387983E6}"/>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2" name="Rectangle 21">
            <a:extLst>
              <a:ext uri="{FF2B5EF4-FFF2-40B4-BE49-F238E27FC236}">
                <a16:creationId xmlns:a16="http://schemas.microsoft.com/office/drawing/2014/main" id="{3B8EEC52-5B23-4247-8907-512A9B88A81E}"/>
              </a:ext>
            </a:extLst>
          </p:cNvPr>
          <p:cNvSpPr/>
          <p:nvPr/>
        </p:nvSpPr>
        <p:spPr>
          <a:xfrm>
            <a:off x="755650" y="3789040"/>
            <a:ext cx="4032374" cy="1008112"/>
          </a:xfrm>
          <a:prstGeom prst="rect">
            <a:avLst/>
          </a:prstGeom>
          <a:solidFill>
            <a:srgbClr val="EE73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Feelings usually come as a result of experiences people have had or things that are affecting them now.</a:t>
            </a:r>
          </a:p>
        </p:txBody>
      </p:sp>
      <p:sp>
        <p:nvSpPr>
          <p:cNvPr id="23" name="Rectangle 22">
            <a:extLst>
              <a:ext uri="{FF2B5EF4-FFF2-40B4-BE49-F238E27FC236}">
                <a16:creationId xmlns:a16="http://schemas.microsoft.com/office/drawing/2014/main" id="{CD5171DC-AAA9-4584-A6AB-915D4825CF8A}"/>
              </a:ext>
            </a:extLst>
          </p:cNvPr>
          <p:cNvSpPr/>
          <p:nvPr/>
        </p:nvSpPr>
        <p:spPr>
          <a:xfrm>
            <a:off x="755650" y="4869160"/>
            <a:ext cx="4032374" cy="1224136"/>
          </a:xfrm>
          <a:prstGeom prst="rect">
            <a:avLst/>
          </a:prstGeom>
          <a:solidFill>
            <a:srgbClr val="EA51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There are many different types of feelings that people can experience including happiness, anger, fear, sadness, joy, surprise and calmness.</a:t>
            </a:r>
          </a:p>
        </p:txBody>
      </p:sp>
      <p:pic>
        <p:nvPicPr>
          <p:cNvPr id="3" name="Whole Class">
            <a:extLst>
              <a:ext uri="{FF2B5EF4-FFF2-40B4-BE49-F238E27FC236}">
                <a16:creationId xmlns:a16="http://schemas.microsoft.com/office/drawing/2014/main" id="{5B588E7C-AA1B-4D53-B498-318974DE0BA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552800" y="543600"/>
            <a:ext cx="1238498" cy="864000"/>
          </a:xfrm>
          <a:prstGeom prst="rect">
            <a:avLst/>
          </a:prstGeom>
        </p:spPr>
      </p:pic>
    </p:spTree>
    <p:extLst>
      <p:ext uri="{BB962C8B-B14F-4D97-AF65-F5344CB8AC3E}">
        <p14:creationId xmlns:p14="http://schemas.microsoft.com/office/powerpoint/2010/main" val="2731657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up)">
                                      <p:cBhvr>
                                        <p:cTn id="18" dur="500"/>
                                        <p:tgtEl>
                                          <p:spTgt spid="19"/>
                                        </p:tgtEl>
                                      </p:cBhvr>
                                    </p:animEffect>
                                  </p:childTnLst>
                                </p:cTn>
                              </p:par>
                            </p:childTnLst>
                          </p:cTn>
                        </p:par>
                        <p:par>
                          <p:cTn id="19" fill="hold">
                            <p:stCondLst>
                              <p:cond delay="500"/>
                            </p:stCondLst>
                            <p:childTnLst>
                              <p:par>
                                <p:cTn id="20" presetID="53" presetClass="entr" presetSubtype="16"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par>
                                <p:cTn id="25" presetID="53" presetClass="entr" presetSubtype="16"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7"/>
                                        </p:tgtEl>
                                      </p:cBhvr>
                                    </p:animEffect>
                                    <p:set>
                                      <p:cBhvr>
                                        <p:cTn id="34" dur="1" fill="hold">
                                          <p:stCondLst>
                                            <p:cond delay="499"/>
                                          </p:stCondLst>
                                        </p:cTn>
                                        <p:tgtEl>
                                          <p:spTgt spid="7"/>
                                        </p:tgtEl>
                                        <p:attrNameLst>
                                          <p:attrName>style.visibility</p:attrName>
                                        </p:attrNameLst>
                                      </p:cBhvr>
                                      <p:to>
                                        <p:strVal val="hidden"/>
                                      </p:to>
                                    </p:se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nodeType="clickEffect">
                                  <p:stCondLst>
                                    <p:cond delay="0"/>
                                  </p:stCondLst>
                                  <p:childTnLst>
                                    <p:animEffect transition="out" filter="fade">
                                      <p:cBhvr>
                                        <p:cTn id="42" dur="500"/>
                                        <p:tgtEl>
                                          <p:spTgt spid="9"/>
                                        </p:tgtEl>
                                      </p:cBhvr>
                                    </p:animEffect>
                                    <p:set>
                                      <p:cBhvr>
                                        <p:cTn id="43" dur="1" fill="hold">
                                          <p:stCondLst>
                                            <p:cond delay="499"/>
                                          </p:stCondLst>
                                        </p:cTn>
                                        <p:tgtEl>
                                          <p:spTgt spid="9"/>
                                        </p:tgtEl>
                                        <p:attrNameLst>
                                          <p:attrName>style.visibility</p:attrName>
                                        </p:attrNameLst>
                                      </p:cBhvr>
                                      <p:to>
                                        <p:strVal val="hidden"/>
                                      </p:to>
                                    </p:set>
                                  </p:childTnLst>
                                </p:cTn>
                              </p:par>
                            </p:childTnLst>
                          </p:cTn>
                        </p:par>
                        <p:par>
                          <p:cTn id="44" fill="hold">
                            <p:stCondLst>
                              <p:cond delay="500"/>
                            </p:stCondLst>
                            <p:childTnLst>
                              <p:par>
                                <p:cTn id="45" presetID="10" presetClass="entr" presetSubtype="0"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nodeType="clickEffect">
                                  <p:stCondLst>
                                    <p:cond delay="0"/>
                                  </p:stCondLst>
                                  <p:childTnLst>
                                    <p:animEffect transition="out" filter="fade">
                                      <p:cBhvr>
                                        <p:cTn id="51" dur="500"/>
                                        <p:tgtEl>
                                          <p:spTgt spid="13"/>
                                        </p:tgtEl>
                                      </p:cBhvr>
                                    </p:animEffect>
                                    <p:set>
                                      <p:cBhvr>
                                        <p:cTn id="52" dur="1" fill="hold">
                                          <p:stCondLst>
                                            <p:cond delay="499"/>
                                          </p:stCondLst>
                                        </p:cTn>
                                        <p:tgtEl>
                                          <p:spTgt spid="13"/>
                                        </p:tgtEl>
                                        <p:attrNameLst>
                                          <p:attrName>style.visibility</p:attrName>
                                        </p:attrNameLst>
                                      </p:cBhvr>
                                      <p:to>
                                        <p:strVal val="hidden"/>
                                      </p:to>
                                    </p:set>
                                  </p:childTnLst>
                                </p:cTn>
                              </p:par>
                            </p:childTnLst>
                          </p:cTn>
                        </p:par>
                        <p:par>
                          <p:cTn id="53" fill="hold">
                            <p:stCondLst>
                              <p:cond delay="500"/>
                            </p:stCondLst>
                            <p:childTnLst>
                              <p:par>
                                <p:cTn id="54" presetID="10" presetClass="entr" presetSubtype="0"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500"/>
                                        <p:tgtEl>
                                          <p:spTgt spid="11"/>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nodeType="clickEffect">
                                  <p:stCondLst>
                                    <p:cond delay="0"/>
                                  </p:stCondLst>
                                  <p:childTnLst>
                                    <p:animEffect transition="out" filter="fade">
                                      <p:cBhvr>
                                        <p:cTn id="60" dur="500"/>
                                        <p:tgtEl>
                                          <p:spTgt spid="11"/>
                                        </p:tgtEl>
                                      </p:cBhvr>
                                    </p:animEffect>
                                    <p:set>
                                      <p:cBhvr>
                                        <p:cTn id="61" dur="1" fill="hold">
                                          <p:stCondLst>
                                            <p:cond delay="499"/>
                                          </p:stCondLst>
                                        </p:cTn>
                                        <p:tgtEl>
                                          <p:spTgt spid="11"/>
                                        </p:tgtEl>
                                        <p:attrNameLst>
                                          <p:attrName>style.visibility</p:attrName>
                                        </p:attrNameLst>
                                      </p:cBhvr>
                                      <p:to>
                                        <p:strVal val="hidden"/>
                                      </p:to>
                                    </p:set>
                                  </p:childTnLst>
                                </p:cTn>
                              </p:par>
                            </p:childTnLst>
                          </p:cTn>
                        </p:par>
                        <p:par>
                          <p:cTn id="62" fill="hold">
                            <p:stCondLst>
                              <p:cond delay="500"/>
                            </p:stCondLst>
                            <p:childTnLst>
                              <p:par>
                                <p:cTn id="63" presetID="10" presetClass="entr" presetSubtype="0" fill="hold"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500"/>
                                        <p:tgtEl>
                                          <p:spTgt spid="17"/>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xit" presetSubtype="0" fill="hold" nodeType="clickEffect">
                                  <p:stCondLst>
                                    <p:cond delay="0"/>
                                  </p:stCondLst>
                                  <p:childTnLst>
                                    <p:animEffect transition="out" filter="fade">
                                      <p:cBhvr>
                                        <p:cTn id="69" dur="500"/>
                                        <p:tgtEl>
                                          <p:spTgt spid="17"/>
                                        </p:tgtEl>
                                      </p:cBhvr>
                                    </p:animEffect>
                                    <p:set>
                                      <p:cBhvr>
                                        <p:cTn id="70" dur="1" fill="hold">
                                          <p:stCondLst>
                                            <p:cond delay="499"/>
                                          </p:stCondLst>
                                        </p:cTn>
                                        <p:tgtEl>
                                          <p:spTgt spid="17"/>
                                        </p:tgtEl>
                                        <p:attrNameLst>
                                          <p:attrName>style.visibility</p:attrName>
                                        </p:attrNameLst>
                                      </p:cBhvr>
                                      <p:to>
                                        <p:strVal val="hidden"/>
                                      </p:to>
                                    </p:set>
                                  </p:childTnLst>
                                </p:cTn>
                              </p:par>
                            </p:childTnLst>
                          </p:cTn>
                        </p:par>
                        <p:par>
                          <p:cTn id="71" fill="hold">
                            <p:stCondLst>
                              <p:cond delay="500"/>
                            </p:stCondLst>
                            <p:childTnLst>
                              <p:par>
                                <p:cTn id="72" presetID="10" presetClass="entr" presetSubtype="0" fill="hold" nodeType="after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fade">
                                      <p:cBhvr>
                                        <p:cTn id="74" dur="500"/>
                                        <p:tgtEl>
                                          <p:spTgt spid="15"/>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grpId="0" nodeType="click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up)">
                                      <p:cBhvr>
                                        <p:cTn id="79" dur="500"/>
                                        <p:tgtEl>
                                          <p:spTgt spid="22"/>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1" fill="hold" grpId="0" nodeType="click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wipe(up)">
                                      <p:cBhvr>
                                        <p:cTn id="8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0" grpId="0" animBg="1"/>
      <p:bldP spid="19" grpId="0" animBg="1"/>
      <p:bldP spid="22" grpId="0" animBg="1"/>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0FE36E-BF1F-40F3-B2C4-72CF191038D3}"/>
              </a:ext>
            </a:extLst>
          </p:cNvPr>
          <p:cNvSpPr>
            <a:spLocks noGrp="1"/>
          </p:cNvSpPr>
          <p:nvPr>
            <p:ph type="title"/>
          </p:nvPr>
        </p:nvSpPr>
        <p:spPr/>
        <p:txBody>
          <a:bodyPr/>
          <a:lstStyle/>
          <a:p>
            <a:r>
              <a:rPr lang="en-GB" dirty="0"/>
              <a:t>Types of Feelings</a:t>
            </a:r>
          </a:p>
        </p:txBody>
      </p:sp>
      <p:sp>
        <p:nvSpPr>
          <p:cNvPr id="4" name="Rectangle 3">
            <a:extLst>
              <a:ext uri="{FF2B5EF4-FFF2-40B4-BE49-F238E27FC236}">
                <a16:creationId xmlns:a16="http://schemas.microsoft.com/office/drawing/2014/main" id="{ACCC5D3F-EA85-4E27-9D92-3443BAA551D0}"/>
              </a:ext>
            </a:extLst>
          </p:cNvPr>
          <p:cNvSpPr/>
          <p:nvPr/>
        </p:nvSpPr>
        <p:spPr>
          <a:xfrm>
            <a:off x="2424997" y="1489166"/>
            <a:ext cx="4284476" cy="432048"/>
          </a:xfrm>
          <a:prstGeom prst="rect">
            <a:avLst/>
          </a:prstGeom>
          <a:solidFill>
            <a:srgbClr val="EF81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feelings have you experienced? </a:t>
            </a:r>
          </a:p>
        </p:txBody>
      </p:sp>
      <p:sp>
        <p:nvSpPr>
          <p:cNvPr id="6" name="Rectangle 5">
            <a:extLst>
              <a:ext uri="{FF2B5EF4-FFF2-40B4-BE49-F238E27FC236}">
                <a16:creationId xmlns:a16="http://schemas.microsoft.com/office/drawing/2014/main" id="{C03E4CFB-6A92-4157-9B4C-083C132FEF06}"/>
              </a:ext>
            </a:extLst>
          </p:cNvPr>
          <p:cNvSpPr/>
          <p:nvPr/>
        </p:nvSpPr>
        <p:spPr>
          <a:xfrm>
            <a:off x="755650" y="2132856"/>
            <a:ext cx="7632700" cy="720080"/>
          </a:xfrm>
          <a:prstGeom prst="rect">
            <a:avLst/>
          </a:prstGeom>
          <a:solidFill>
            <a:srgbClr val="F9B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With your partner, in the time you are given, share any feelings you have experienced recently, both at home and at school.</a:t>
            </a:r>
          </a:p>
        </p:txBody>
      </p:sp>
      <p:pic>
        <p:nvPicPr>
          <p:cNvPr id="10" name="Picture 9" descr="A picture containing sitting, table, cake&#10;&#10;Description automatically generated">
            <a:extLst>
              <a:ext uri="{FF2B5EF4-FFF2-40B4-BE49-F238E27FC236}">
                <a16:creationId xmlns:a16="http://schemas.microsoft.com/office/drawing/2014/main" id="{83873DD2-3FB6-4734-A7B7-A6AD8176E1A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72677" y="3064578"/>
            <a:ext cx="5998645" cy="3095717"/>
          </a:xfrm>
          <a:prstGeom prst="rect">
            <a:avLst/>
          </a:prstGeom>
        </p:spPr>
      </p:pic>
      <p:pic>
        <p:nvPicPr>
          <p:cNvPr id="14" name="Picture 13" descr="A picture containing person, indoor, window, small&#10;&#10;Description automatically generated">
            <a:extLst>
              <a:ext uri="{FF2B5EF4-FFF2-40B4-BE49-F238E27FC236}">
                <a16:creationId xmlns:a16="http://schemas.microsoft.com/office/drawing/2014/main" id="{05A1648B-8A4D-430D-9C44-9F9D6175555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96145" y="3064578"/>
            <a:ext cx="2987823" cy="4307340"/>
          </a:xfrm>
          <a:prstGeom prst="rect">
            <a:avLst/>
          </a:prstGeom>
        </p:spPr>
      </p:pic>
      <p:pic>
        <p:nvPicPr>
          <p:cNvPr id="24" name="Picture 23" descr="A close up of a logo&#10;&#10;Description automatically generated">
            <a:extLst>
              <a:ext uri="{FF2B5EF4-FFF2-40B4-BE49-F238E27FC236}">
                <a16:creationId xmlns:a16="http://schemas.microsoft.com/office/drawing/2014/main" id="{1F6AC495-34D3-45EB-800B-5B83F6B2CF2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95936" y="3512591"/>
            <a:ext cx="4139951" cy="2700773"/>
          </a:xfrm>
          <a:prstGeom prst="rect">
            <a:avLst/>
          </a:prstGeom>
        </p:spPr>
      </p:pic>
      <p:sp>
        <p:nvSpPr>
          <p:cNvPr id="27" name="Rectangle 26">
            <a:extLst>
              <a:ext uri="{FF2B5EF4-FFF2-40B4-BE49-F238E27FC236}">
                <a16:creationId xmlns:a16="http://schemas.microsoft.com/office/drawing/2014/main" id="{0692D4B3-CA2C-4A2A-8FF6-DB0B45414D71}"/>
              </a:ext>
            </a:extLst>
          </p:cNvPr>
          <p:cNvSpPr/>
          <p:nvPr/>
        </p:nvSpPr>
        <p:spPr>
          <a:xfrm>
            <a:off x="251920" y="5085184"/>
            <a:ext cx="8640560" cy="648072"/>
          </a:xfrm>
          <a:prstGeom prst="rect">
            <a:avLst/>
          </a:prstGeom>
          <a:solidFill>
            <a:srgbClr val="6894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Share your ideas with the class.</a:t>
            </a:r>
          </a:p>
        </p:txBody>
      </p:sp>
      <p:pic>
        <p:nvPicPr>
          <p:cNvPr id="25" name="border" descr="A close up of a screen&#10;&#10;Description automatically generated">
            <a:extLst>
              <a:ext uri="{FF2B5EF4-FFF2-40B4-BE49-F238E27FC236}">
                <a16:creationId xmlns:a16="http://schemas.microsoft.com/office/drawing/2014/main" id="{ECDA4740-6147-4384-8D3E-025D881E01BA}"/>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6" name="Rectangle 25">
            <a:extLst>
              <a:ext uri="{FF2B5EF4-FFF2-40B4-BE49-F238E27FC236}">
                <a16:creationId xmlns:a16="http://schemas.microsoft.com/office/drawing/2014/main" id="{CB32BE34-071C-4A66-A1D4-48AE4271D7BE}"/>
              </a:ext>
            </a:extLst>
          </p:cNvPr>
          <p:cNvSpPr/>
          <p:nvPr/>
        </p:nvSpPr>
        <p:spPr>
          <a:xfrm>
            <a:off x="755650" y="3429000"/>
            <a:ext cx="7632700" cy="1008112"/>
          </a:xfrm>
          <a:prstGeom prst="rect">
            <a:avLst/>
          </a:prstGeom>
          <a:solidFill>
            <a:srgbClr val="85BD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You might want to think about the time when you were away from school, perhaps when your routine was different to usual. Or, you might think about how you felt when returning to your normal routine.</a:t>
            </a:r>
          </a:p>
        </p:txBody>
      </p:sp>
      <p:pic>
        <p:nvPicPr>
          <p:cNvPr id="28" name="Pairs">
            <a:extLst>
              <a:ext uri="{FF2B5EF4-FFF2-40B4-BE49-F238E27FC236}">
                <a16:creationId xmlns:a16="http://schemas.microsoft.com/office/drawing/2014/main" id="{5AD34C94-6C25-466F-9E66-E6EE922C739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740250" y="544048"/>
            <a:ext cx="864000" cy="864000"/>
          </a:xfrm>
          <a:prstGeom prst="rect">
            <a:avLst/>
          </a:prstGeom>
        </p:spPr>
      </p:pic>
    </p:spTree>
    <p:extLst>
      <p:ext uri="{BB962C8B-B14F-4D97-AF65-F5344CB8AC3E}">
        <p14:creationId xmlns:p14="http://schemas.microsoft.com/office/powerpoint/2010/main" val="2542811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10"/>
                                        </p:tgtEl>
                                      </p:cBhvr>
                                    </p:animEffect>
                                    <p:set>
                                      <p:cBhvr>
                                        <p:cTn id="21" dur="1" fill="hold">
                                          <p:stCondLst>
                                            <p:cond delay="499"/>
                                          </p:stCondLst>
                                        </p:cTn>
                                        <p:tgtEl>
                                          <p:spTgt spid="10"/>
                                        </p:tgtEl>
                                        <p:attrNameLst>
                                          <p:attrName>style.visibility</p:attrName>
                                        </p:attrNameLst>
                                      </p:cBhvr>
                                      <p:to>
                                        <p:strVal val="hidden"/>
                                      </p:to>
                                    </p:se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14"/>
                                        </p:tgtEl>
                                      </p:cBhvr>
                                    </p:animEffect>
                                    <p:set>
                                      <p:cBhvr>
                                        <p:cTn id="30" dur="1" fill="hold">
                                          <p:stCondLst>
                                            <p:cond delay="499"/>
                                          </p:stCondLst>
                                        </p:cTn>
                                        <p:tgtEl>
                                          <p:spTgt spid="14"/>
                                        </p:tgtEl>
                                        <p:attrNameLst>
                                          <p:attrName>style.visibility</p:attrName>
                                        </p:attrNameLst>
                                      </p:cBhvr>
                                      <p:to>
                                        <p:strVal val="hidden"/>
                                      </p:to>
                                    </p:se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500"/>
                                        <p:tgtEl>
                                          <p:spTgt spid="24"/>
                                        </p:tgtEl>
                                      </p:cBhvr>
                                    </p:animEffect>
                                    <p:set>
                                      <p:cBhvr>
                                        <p:cTn id="39" dur="1" fill="hold">
                                          <p:stCondLst>
                                            <p:cond delay="499"/>
                                          </p:stCondLst>
                                        </p:cTn>
                                        <p:tgtEl>
                                          <p:spTgt spid="24"/>
                                        </p:tgtEl>
                                        <p:attrNameLst>
                                          <p:attrName>style.visibility</p:attrName>
                                        </p:attrNameLst>
                                      </p:cBhvr>
                                      <p:to>
                                        <p:strVal val="hidden"/>
                                      </p:to>
                                    </p:set>
                                  </p:childTnLst>
                                </p:cTn>
                              </p:par>
                            </p:childTnLst>
                          </p:cTn>
                        </p:par>
                        <p:par>
                          <p:cTn id="40" fill="hold">
                            <p:stCondLst>
                              <p:cond delay="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27" grpId="0" animBg="1"/>
      <p:bldP spid="2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0FE36E-BF1F-40F3-B2C4-72CF191038D3}"/>
              </a:ext>
            </a:extLst>
          </p:cNvPr>
          <p:cNvSpPr>
            <a:spLocks noGrp="1"/>
          </p:cNvSpPr>
          <p:nvPr>
            <p:ph type="title"/>
          </p:nvPr>
        </p:nvSpPr>
        <p:spPr/>
        <p:txBody>
          <a:bodyPr/>
          <a:lstStyle/>
          <a:p>
            <a:r>
              <a:rPr lang="en-GB" dirty="0"/>
              <a:t>Types of Feelings</a:t>
            </a:r>
          </a:p>
        </p:txBody>
      </p:sp>
      <p:pic>
        <p:nvPicPr>
          <p:cNvPr id="3" name="Whole Class">
            <a:extLst>
              <a:ext uri="{FF2B5EF4-FFF2-40B4-BE49-F238E27FC236}">
                <a16:creationId xmlns:a16="http://schemas.microsoft.com/office/drawing/2014/main" id="{5B588E7C-AA1B-4D53-B498-318974DE0BA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52800" y="543600"/>
            <a:ext cx="1238498" cy="864000"/>
          </a:xfrm>
          <a:prstGeom prst="rect">
            <a:avLst/>
          </a:prstGeom>
        </p:spPr>
      </p:pic>
      <p:pic>
        <p:nvPicPr>
          <p:cNvPr id="8" name="Picture 7" descr="A picture containing building&#10;&#10;Description automatically generated">
            <a:extLst>
              <a:ext uri="{FF2B5EF4-FFF2-40B4-BE49-F238E27FC236}">
                <a16:creationId xmlns:a16="http://schemas.microsoft.com/office/drawing/2014/main" id="{369E4271-3EC8-41EA-842E-D5FEFDCDC1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27784" y="1687545"/>
            <a:ext cx="3556136" cy="4392017"/>
          </a:xfrm>
          <a:prstGeom prst="rect">
            <a:avLst/>
          </a:prstGeom>
        </p:spPr>
      </p:pic>
      <p:sp>
        <p:nvSpPr>
          <p:cNvPr id="10" name="TextBox 9">
            <a:extLst>
              <a:ext uri="{FF2B5EF4-FFF2-40B4-BE49-F238E27FC236}">
                <a16:creationId xmlns:a16="http://schemas.microsoft.com/office/drawing/2014/main" id="{A8E80B2F-EE7D-4E5B-8362-6C26293E914D}"/>
              </a:ext>
            </a:extLst>
          </p:cNvPr>
          <p:cNvSpPr txBox="1"/>
          <p:nvPr/>
        </p:nvSpPr>
        <p:spPr>
          <a:xfrm>
            <a:off x="3275856" y="1967578"/>
            <a:ext cx="2592288" cy="540276"/>
          </a:xfrm>
          <a:prstGeom prst="rect">
            <a:avLst/>
          </a:prstGeom>
          <a:noFill/>
        </p:spPr>
        <p:txBody>
          <a:bodyPr wrap="square" rtlCol="0">
            <a:spAutoFit/>
          </a:bodyPr>
          <a:lstStyle/>
          <a:p>
            <a:pPr algn="ctr">
              <a:lnSpc>
                <a:spcPts val="1700"/>
              </a:lnSpc>
            </a:pPr>
            <a:r>
              <a:rPr lang="en-GB" dirty="0">
                <a:latin typeface="Twinkl Cursive Looped" panose="02000000000000000000" pitchFamily="2" charset="0"/>
              </a:rPr>
              <a:t>Feelings we have experienced.</a:t>
            </a:r>
          </a:p>
        </p:txBody>
      </p:sp>
      <p:sp>
        <p:nvSpPr>
          <p:cNvPr id="24" name="TextBox 23">
            <a:extLst>
              <a:ext uri="{FF2B5EF4-FFF2-40B4-BE49-F238E27FC236}">
                <a16:creationId xmlns:a16="http://schemas.microsoft.com/office/drawing/2014/main" id="{5C535E65-341B-4570-8473-3C7CD99BC61D}"/>
              </a:ext>
            </a:extLst>
          </p:cNvPr>
          <p:cNvSpPr txBox="1"/>
          <p:nvPr/>
        </p:nvSpPr>
        <p:spPr>
          <a:xfrm>
            <a:off x="3271091" y="5589240"/>
            <a:ext cx="2592288" cy="369332"/>
          </a:xfrm>
          <a:prstGeom prst="rect">
            <a:avLst/>
          </a:prstGeom>
          <a:noFill/>
        </p:spPr>
        <p:txBody>
          <a:bodyPr wrap="square" rtlCol="0">
            <a:spAutoFit/>
          </a:bodyPr>
          <a:lstStyle/>
          <a:p>
            <a:pPr algn="ctr"/>
            <a:r>
              <a:rPr lang="en-GB" dirty="0">
                <a:latin typeface="Twinkl Cursive Looped" panose="02000000000000000000" pitchFamily="2" charset="0"/>
              </a:rPr>
              <a:t>Every feeling is OK.</a:t>
            </a:r>
          </a:p>
        </p:txBody>
      </p:sp>
      <p:pic>
        <p:nvPicPr>
          <p:cNvPr id="7" name="Picture 6" descr="A close up of a mask&#10;&#10;Description automatically generated">
            <a:extLst>
              <a:ext uri="{FF2B5EF4-FFF2-40B4-BE49-F238E27FC236}">
                <a16:creationId xmlns:a16="http://schemas.microsoft.com/office/drawing/2014/main" id="{E882B031-F786-4AE0-B7A2-AED9314FB2B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7305" y="2722198"/>
            <a:ext cx="1869389" cy="2461670"/>
          </a:xfrm>
          <a:prstGeom prst="rect">
            <a:avLst/>
          </a:prstGeom>
        </p:spPr>
      </p:pic>
      <p:pic>
        <p:nvPicPr>
          <p:cNvPr id="9" name="Picture 8" descr="A close up of a womans face&#10;&#10;Description automatically generated">
            <a:extLst>
              <a:ext uri="{FF2B5EF4-FFF2-40B4-BE49-F238E27FC236}">
                <a16:creationId xmlns:a16="http://schemas.microsoft.com/office/drawing/2014/main" id="{98AE6228-788F-4BA4-A4D9-AACEEC903C9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39461" y="2722198"/>
            <a:ext cx="2265077" cy="2461670"/>
          </a:xfrm>
          <a:prstGeom prst="rect">
            <a:avLst/>
          </a:prstGeom>
        </p:spPr>
      </p:pic>
      <p:pic>
        <p:nvPicPr>
          <p:cNvPr id="13" name="Picture 12" descr="A close up of a mask&#10;&#10;Description automatically generated">
            <a:extLst>
              <a:ext uri="{FF2B5EF4-FFF2-40B4-BE49-F238E27FC236}">
                <a16:creationId xmlns:a16="http://schemas.microsoft.com/office/drawing/2014/main" id="{1142F21E-8C58-4D79-9738-79D789C35B3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635119" y="2722198"/>
            <a:ext cx="1873761" cy="2461670"/>
          </a:xfrm>
          <a:prstGeom prst="rect">
            <a:avLst/>
          </a:prstGeom>
        </p:spPr>
      </p:pic>
      <p:pic>
        <p:nvPicPr>
          <p:cNvPr id="15" name="Picture 14" descr="A close up of a womans face&#10;&#10;Description automatically generated">
            <a:extLst>
              <a:ext uri="{FF2B5EF4-FFF2-40B4-BE49-F238E27FC236}">
                <a16:creationId xmlns:a16="http://schemas.microsoft.com/office/drawing/2014/main" id="{012B7A21-4461-4C9F-AAB1-81CC3BF687E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39461" y="2722198"/>
            <a:ext cx="2265077" cy="2461670"/>
          </a:xfrm>
          <a:prstGeom prst="rect">
            <a:avLst/>
          </a:prstGeom>
        </p:spPr>
      </p:pic>
    </p:spTree>
    <p:extLst>
      <p:ext uri="{BB962C8B-B14F-4D97-AF65-F5344CB8AC3E}">
        <p14:creationId xmlns:p14="http://schemas.microsoft.com/office/powerpoint/2010/main" val="2732100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childTnLst>
                          </p:cTn>
                        </p:par>
                        <p:par>
                          <p:cTn id="24" fill="hold">
                            <p:stCondLst>
                              <p:cond delay="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par>
                          <p:cTn id="33" fill="hold">
                            <p:stCondLst>
                              <p:cond delay="500"/>
                            </p:stCondLst>
                            <p:childTnLst>
                              <p:par>
                                <p:cTn id="34" presetID="10" presetClass="entr" presetSubtype="0"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nodeType="clickEffect">
                                  <p:stCondLst>
                                    <p:cond delay="0"/>
                                  </p:stCondLst>
                                  <p:childTnLst>
                                    <p:animEffect transition="out" filter="fade">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childTnLst>
                          </p:cTn>
                        </p:par>
                        <p:par>
                          <p:cTn id="42" fill="hold">
                            <p:stCondLst>
                              <p:cond delay="500"/>
                            </p:stCondLst>
                            <p:childTnLst>
                              <p:par>
                                <p:cTn id="43" presetID="10" presetClass="entr" presetSubtype="0"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4" grpId="0"/>
    </p:bldLst>
  </p:timing>
</p:sld>
</file>

<file path=ppt/theme/theme1.xml><?xml version="1.0" encoding="utf-8"?>
<a:theme xmlns:a="http://schemas.openxmlformats.org/drawingml/2006/main" name="Office Theme">
  <a:themeElements>
    <a:clrScheme name="Custom 2">
      <a:dk1>
        <a:srgbClr val="1C1C1C"/>
      </a:dk1>
      <a:lt1>
        <a:sysClr val="window" lastClr="FFFFFF"/>
      </a:lt1>
      <a:dk2>
        <a:srgbClr val="4A4A4A"/>
      </a:dk2>
      <a:lt2>
        <a:srgbClr val="F4F2F2"/>
      </a:lt2>
      <a:accent1>
        <a:srgbClr val="00A7E7"/>
      </a:accent1>
      <a:accent2>
        <a:srgbClr val="F0821A"/>
      </a:accent2>
      <a:accent3>
        <a:srgbClr val="8C368C"/>
      </a:accent3>
      <a:accent4>
        <a:srgbClr val="009640"/>
      </a:accent4>
      <a:accent5>
        <a:srgbClr val="31B7BC"/>
      </a:accent5>
      <a:accent6>
        <a:srgbClr val="F9B000"/>
      </a:accent6>
      <a:hlink>
        <a:srgbClr val="00B0F0"/>
      </a:hlink>
      <a:folHlink>
        <a:srgbClr val="757070"/>
      </a:folHlink>
    </a:clrScheme>
    <a:fontScheme name="Custom 1">
      <a:majorFont>
        <a:latin typeface="Twinkl Sb"/>
        <a:ea typeface=""/>
        <a:cs typeface=""/>
      </a:majorFont>
      <a:minorFont>
        <a:latin typeface="Twink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8A0D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Lesson Presentation Template V4" id="{83802F10-B957-4194-9FCC-F131BAEC0C4B}" vid="{CD92E6BF-77A4-4ADA-A251-97D08364F5A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Lesson Presentation Template</Template>
  <TotalTime>607</TotalTime>
  <Words>1076</Words>
  <Application>Microsoft Office PowerPoint</Application>
  <PresentationFormat>On-screen Show (4:3)</PresentationFormat>
  <Paragraphs>92</Paragraphs>
  <Slides>23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Twinkl</vt:lpstr>
      <vt:lpstr>Roboto</vt:lpstr>
      <vt:lpstr>Twinkl Cursive Looped</vt:lpstr>
      <vt:lpstr>Arial</vt:lpstr>
      <vt:lpstr>Office Theme</vt:lpstr>
      <vt:lpstr>PowerPoint Presentation</vt:lpstr>
      <vt:lpstr>PowerPoint Presentation</vt:lpstr>
      <vt:lpstr>PowerPoint Presentation</vt:lpstr>
      <vt:lpstr>The Big Questions</vt:lpstr>
      <vt:lpstr>PowerPoint Presentation</vt:lpstr>
      <vt:lpstr>Reconnecting</vt:lpstr>
      <vt:lpstr>Types of Feelings</vt:lpstr>
      <vt:lpstr>Types of Feelings</vt:lpstr>
      <vt:lpstr>Types of Feelings</vt:lpstr>
      <vt:lpstr>Exploring</vt:lpstr>
      <vt:lpstr>Same Experience,  Different Feelings</vt:lpstr>
      <vt:lpstr>Everyone Feels Differently</vt:lpstr>
      <vt:lpstr>Everyone Feels Differently</vt:lpstr>
      <vt:lpstr>PowerPoint Presentation</vt:lpstr>
      <vt:lpstr>Consolidating</vt:lpstr>
      <vt:lpstr>How Do I Feel?</vt:lpstr>
      <vt:lpstr>Reflecting</vt:lpstr>
      <vt:lpstr>What Can I Do?</vt:lpstr>
      <vt:lpstr>What Can I Do?</vt:lpstr>
      <vt:lpstr>The Big Questions</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PSHE and Citizenship</dc:title>
  <dc:creator>Marine Redon</dc:creator>
  <cp:lastModifiedBy>Marine Redon</cp:lastModifiedBy>
  <cp:revision>40</cp:revision>
  <dcterms:created xsi:type="dcterms:W3CDTF">2020-05-27T11:42:33Z</dcterms:created>
  <dcterms:modified xsi:type="dcterms:W3CDTF">2020-06-05T08:39:05Z</dcterms:modified>
</cp:coreProperties>
</file>