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699" r:id="rId11"/>
    <p:sldId id="697" r:id="rId12"/>
    <p:sldId id="698" r:id="rId13"/>
    <p:sldId id="278" r:id="rId14"/>
    <p:sldId id="264" r:id="rId15"/>
    <p:sldId id="266" r:id="rId16"/>
    <p:sldId id="267" r:id="rId17"/>
    <p:sldId id="269" r:id="rId18"/>
    <p:sldId id="272" r:id="rId19"/>
    <p:sldId id="268" r:id="rId20"/>
    <p:sldId id="270"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3FE1C-F29B-4B53-B7F8-0AF0302907BB}" type="datetimeFigureOut">
              <a:rPr lang="en-GB" smtClean="0"/>
              <a:t>08/03/2023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818F8-7A6E-4DA1-B700-4B4EC52291E4}" type="slidenum">
              <a:rPr lang="en-GB" smtClean="0"/>
              <a:t>‹#›</a:t>
            </a:fld>
            <a:endParaRPr lang="en-GB"/>
          </a:p>
        </p:txBody>
      </p:sp>
    </p:spTree>
    <p:extLst>
      <p:ext uri="{BB962C8B-B14F-4D97-AF65-F5344CB8AC3E}">
        <p14:creationId xmlns:p14="http://schemas.microsoft.com/office/powerpoint/2010/main" val="354579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a:p>
            <a:r>
              <a:rPr lang="en-US" dirty="0"/>
              <a:t>Teach this routine well to the children. Point under, or tap under, each letter and letter group from left to right.</a:t>
            </a:r>
          </a:p>
          <a:p>
            <a:endParaRPr lang="en-US" dirty="0"/>
          </a:p>
          <a:p>
            <a:r>
              <a:rPr lang="en-US" dirty="0"/>
              <a:t>Run your finger under the whole word which allows a ‘moment’ to say the whole spoken word.</a:t>
            </a:r>
          </a:p>
          <a:p>
            <a:endParaRPr lang="en-US" dirty="0"/>
          </a:p>
          <a:p>
            <a:r>
              <a:rPr lang="en-US" dirty="0"/>
              <a:t>All the staff need to use the same phonics hand routines.</a:t>
            </a:r>
          </a:p>
        </p:txBody>
      </p:sp>
    </p:spTree>
    <p:extLst>
      <p:ext uri="{BB962C8B-B14F-4D97-AF65-F5344CB8AC3E}">
        <p14:creationId xmlns:p14="http://schemas.microsoft.com/office/powerpoint/2010/main" val="185047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a:p>
            <a:r>
              <a:rPr lang="en-US" dirty="0"/>
              <a:t>All the staff can </a:t>
            </a:r>
            <a:r>
              <a:rPr lang="en-US" dirty="0" err="1"/>
              <a:t>practise</a:t>
            </a:r>
            <a:r>
              <a:rPr lang="en-US" dirty="0"/>
              <a:t> this routine and do it the same as one another. Remember not to face the children because the children need to see modelling in the same way as they do the tallying themselves.</a:t>
            </a:r>
          </a:p>
        </p:txBody>
      </p:sp>
    </p:spTree>
    <p:extLst>
      <p:ext uri="{BB962C8B-B14F-4D97-AF65-F5344CB8AC3E}">
        <p14:creationId xmlns:p14="http://schemas.microsoft.com/office/powerpoint/2010/main" val="186436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Charlotte</a:t>
            </a:r>
          </a:p>
          <a:p>
            <a:r>
              <a:rPr lang="en-GB" dirty="0"/>
              <a:t>In KS1</a:t>
            </a:r>
            <a:r>
              <a:rPr lang="en-GB" baseline="0" dirty="0"/>
              <a:t> we use sound buttons and sound lines as a scaffold to support early segmenting and blending. </a:t>
            </a:r>
            <a:endParaRPr lang="en-GB" dirty="0"/>
          </a:p>
        </p:txBody>
      </p:sp>
      <p:sp>
        <p:nvSpPr>
          <p:cNvPr id="4" name="Slide Number Placeholder 3"/>
          <p:cNvSpPr>
            <a:spLocks noGrp="1"/>
          </p:cNvSpPr>
          <p:nvPr>
            <p:ph type="sldNum" sz="quarter" idx="10"/>
          </p:nvPr>
        </p:nvSpPr>
        <p:spPr/>
        <p:txBody>
          <a:bodyPr/>
          <a:lstStyle/>
          <a:p>
            <a:fld id="{06A0156A-A692-40CC-AE36-BC0A96AA75A9}" type="slidenum">
              <a:rPr lang="en-GB" smtClean="0"/>
              <a:t>13</a:t>
            </a:fld>
            <a:endParaRPr lang="en-GB"/>
          </a:p>
        </p:txBody>
      </p:sp>
    </p:spTree>
    <p:extLst>
      <p:ext uri="{BB962C8B-B14F-4D97-AF65-F5344CB8AC3E}">
        <p14:creationId xmlns:p14="http://schemas.microsoft.com/office/powerpoint/2010/main" val="95152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3/8/2023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3/8/2023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6866-5969-45E7-A3DC-1EEB77E4BD7E}"/>
              </a:ext>
            </a:extLst>
          </p:cNvPr>
          <p:cNvSpPr>
            <a:spLocks noGrp="1"/>
          </p:cNvSpPr>
          <p:nvPr>
            <p:ph type="ctrTitle"/>
          </p:nvPr>
        </p:nvSpPr>
        <p:spPr/>
        <p:txBody>
          <a:bodyPr/>
          <a:lstStyle/>
          <a:p>
            <a:r>
              <a:rPr lang="en-GB" cap="none" dirty="0"/>
              <a:t>Year 1 Phonics</a:t>
            </a:r>
          </a:p>
        </p:txBody>
      </p:sp>
      <p:sp>
        <p:nvSpPr>
          <p:cNvPr id="3" name="Subtitle 2">
            <a:extLst>
              <a:ext uri="{FF2B5EF4-FFF2-40B4-BE49-F238E27FC236}">
                <a16:creationId xmlns:a16="http://schemas.microsoft.com/office/drawing/2014/main" id="{22E0C9BE-C341-43C4-9A68-8C97C2738FD5}"/>
              </a:ext>
            </a:extLst>
          </p:cNvPr>
          <p:cNvSpPr>
            <a:spLocks noGrp="1"/>
          </p:cNvSpPr>
          <p:nvPr>
            <p:ph type="subTitle" idx="1"/>
          </p:nvPr>
        </p:nvSpPr>
        <p:spPr/>
        <p:txBody>
          <a:bodyPr/>
          <a:lstStyle/>
          <a:p>
            <a:r>
              <a:rPr lang="en-GB" dirty="0"/>
              <a:t>Wednesday 8</a:t>
            </a:r>
            <a:r>
              <a:rPr lang="en-GB" baseline="30000" dirty="0"/>
              <a:t>th</a:t>
            </a:r>
            <a:r>
              <a:rPr lang="en-GB" dirty="0"/>
              <a:t> March 2023</a:t>
            </a:r>
          </a:p>
        </p:txBody>
      </p:sp>
    </p:spTree>
    <p:extLst>
      <p:ext uri="{BB962C8B-B14F-4D97-AF65-F5344CB8AC3E}">
        <p14:creationId xmlns:p14="http://schemas.microsoft.com/office/powerpoint/2010/main" val="133063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5B03-E951-49BA-B59E-4F88B34D40E0}"/>
              </a:ext>
            </a:extLst>
          </p:cNvPr>
          <p:cNvSpPr>
            <a:spLocks noGrp="1"/>
          </p:cNvSpPr>
          <p:nvPr>
            <p:ph type="title"/>
          </p:nvPr>
        </p:nvSpPr>
        <p:spPr/>
        <p:txBody>
          <a:bodyPr/>
          <a:lstStyle/>
          <a:p>
            <a:r>
              <a:rPr lang="en-GB" cap="none" dirty="0"/>
              <a:t>Phonics Screening Check</a:t>
            </a:r>
          </a:p>
        </p:txBody>
      </p:sp>
      <p:sp>
        <p:nvSpPr>
          <p:cNvPr id="3" name="Content Placeholder 2">
            <a:extLst>
              <a:ext uri="{FF2B5EF4-FFF2-40B4-BE49-F238E27FC236}">
                <a16:creationId xmlns:a16="http://schemas.microsoft.com/office/drawing/2014/main" id="{1C7712DC-9E5F-4C97-B8E7-4B234C798B41}"/>
              </a:ext>
            </a:extLst>
          </p:cNvPr>
          <p:cNvSpPr>
            <a:spLocks noGrp="1"/>
          </p:cNvSpPr>
          <p:nvPr>
            <p:ph idx="1"/>
          </p:nvPr>
        </p:nvSpPr>
        <p:spPr/>
        <p:txBody>
          <a:bodyPr>
            <a:normAutofit/>
          </a:bodyPr>
          <a:lstStyle/>
          <a:p>
            <a:r>
              <a:rPr lang="en-GB" sz="2400" dirty="0"/>
              <a:t>In June the Year 1 children have to take part in the Phonics Screening Check.</a:t>
            </a:r>
          </a:p>
          <a:p>
            <a:r>
              <a:rPr lang="en-GB" sz="2400" dirty="0"/>
              <a:t>They have to read 20 real words and 20 alien words.</a:t>
            </a:r>
          </a:p>
          <a:p>
            <a:r>
              <a:rPr lang="en-GB" sz="2400" dirty="0"/>
              <a:t>To pass they must read 32 out of the 40 words correctly. </a:t>
            </a:r>
          </a:p>
          <a:p>
            <a:r>
              <a:rPr lang="en-GB" sz="2400" dirty="0"/>
              <a:t>It will look like the words the children have just read to us.</a:t>
            </a:r>
          </a:p>
          <a:p>
            <a:r>
              <a:rPr lang="en-GB" sz="2400" dirty="0"/>
              <a:t>It is done 1:1 with Miss Newman in a very relaxed manner. </a:t>
            </a:r>
          </a:p>
        </p:txBody>
      </p:sp>
    </p:spTree>
    <p:extLst>
      <p:ext uri="{BB962C8B-B14F-4D97-AF65-F5344CB8AC3E}">
        <p14:creationId xmlns:p14="http://schemas.microsoft.com/office/powerpoint/2010/main" val="96693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374" y="1207077"/>
            <a:ext cx="9603275" cy="1049235"/>
          </a:xfrm>
        </p:spPr>
        <p:txBody>
          <a:bodyPr>
            <a:normAutofit/>
          </a:bodyPr>
          <a:lstStyle/>
          <a:p>
            <a:r>
              <a:rPr lang="en-GB" sz="3600" u="sng" cap="none" dirty="0">
                <a:latin typeface="+mn-lt"/>
              </a:rPr>
              <a:t>Decoding</a:t>
            </a:r>
          </a:p>
        </p:txBody>
      </p:sp>
      <p:sp>
        <p:nvSpPr>
          <p:cNvPr id="3" name="Content Placeholder 2"/>
          <p:cNvSpPr>
            <a:spLocks noGrp="1"/>
          </p:cNvSpPr>
          <p:nvPr>
            <p:ph idx="1"/>
          </p:nvPr>
        </p:nvSpPr>
        <p:spPr>
          <a:xfrm>
            <a:off x="1981200" y="1340769"/>
            <a:ext cx="8229600" cy="4785395"/>
          </a:xfrm>
        </p:spPr>
        <p:txBody>
          <a:bodyPr>
            <a:normAutofit/>
          </a:bodyPr>
          <a:lstStyle/>
          <a:p>
            <a:pPr marL="514350" indent="-514350" algn="ctr">
              <a:buNone/>
            </a:pPr>
            <a:r>
              <a:rPr lang="en-GB" sz="15000" dirty="0"/>
              <a:t>stick</a:t>
            </a:r>
          </a:p>
        </p:txBody>
      </p:sp>
      <p:pic>
        <p:nvPicPr>
          <p:cNvPr id="4" name="Picture 3" descr="pointing_finger.jpg"/>
          <p:cNvPicPr>
            <a:picLocks noChangeAspect="1"/>
          </p:cNvPicPr>
          <p:nvPr/>
        </p:nvPicPr>
        <p:blipFill>
          <a:blip r:embed="rId3" cstate="print"/>
          <a:srcRect/>
          <a:stretch>
            <a:fillRect/>
          </a:stretch>
        </p:blipFill>
        <p:spPr bwMode="auto">
          <a:xfrm>
            <a:off x="4401316" y="3404128"/>
            <a:ext cx="504056" cy="602697"/>
          </a:xfrm>
          <a:prstGeom prst="rect">
            <a:avLst/>
          </a:prstGeom>
          <a:noFill/>
          <a:ln w="9525">
            <a:noFill/>
            <a:miter lim="800000"/>
            <a:headEnd/>
            <a:tailEnd/>
          </a:ln>
        </p:spPr>
      </p:pic>
      <p:pic>
        <p:nvPicPr>
          <p:cNvPr id="5" name="Picture 4" descr="pointing_finger.jpg"/>
          <p:cNvPicPr>
            <a:picLocks noChangeAspect="1"/>
          </p:cNvPicPr>
          <p:nvPr/>
        </p:nvPicPr>
        <p:blipFill>
          <a:blip r:embed="rId3" cstate="print"/>
          <a:srcRect/>
          <a:stretch>
            <a:fillRect/>
          </a:stretch>
        </p:blipFill>
        <p:spPr bwMode="auto">
          <a:xfrm>
            <a:off x="5121396" y="3404128"/>
            <a:ext cx="504056" cy="602697"/>
          </a:xfrm>
          <a:prstGeom prst="rect">
            <a:avLst/>
          </a:prstGeom>
          <a:noFill/>
          <a:ln w="9525">
            <a:noFill/>
            <a:miter lim="800000"/>
            <a:headEnd/>
            <a:tailEnd/>
          </a:ln>
        </p:spPr>
      </p:pic>
      <p:pic>
        <p:nvPicPr>
          <p:cNvPr id="6" name="Picture 5" descr="pointing_finger.jpg"/>
          <p:cNvPicPr>
            <a:picLocks noChangeAspect="1"/>
          </p:cNvPicPr>
          <p:nvPr/>
        </p:nvPicPr>
        <p:blipFill>
          <a:blip r:embed="rId3" cstate="print"/>
          <a:srcRect/>
          <a:stretch>
            <a:fillRect/>
          </a:stretch>
        </p:blipFill>
        <p:spPr bwMode="auto">
          <a:xfrm>
            <a:off x="5697460" y="3404128"/>
            <a:ext cx="504056" cy="602697"/>
          </a:xfrm>
          <a:prstGeom prst="rect">
            <a:avLst/>
          </a:prstGeom>
          <a:noFill/>
          <a:ln w="9525">
            <a:noFill/>
            <a:miter lim="800000"/>
            <a:headEnd/>
            <a:tailEnd/>
          </a:ln>
        </p:spPr>
      </p:pic>
      <p:pic>
        <p:nvPicPr>
          <p:cNvPr id="7" name="Picture 6" descr="pointing_finger.jpg"/>
          <p:cNvPicPr>
            <a:picLocks noChangeAspect="1"/>
          </p:cNvPicPr>
          <p:nvPr/>
        </p:nvPicPr>
        <p:blipFill>
          <a:blip r:embed="rId3" cstate="print"/>
          <a:srcRect/>
          <a:stretch>
            <a:fillRect/>
          </a:stretch>
        </p:blipFill>
        <p:spPr bwMode="auto">
          <a:xfrm>
            <a:off x="6837550" y="3404128"/>
            <a:ext cx="504056" cy="602697"/>
          </a:xfrm>
          <a:prstGeom prst="rect">
            <a:avLst/>
          </a:prstGeom>
          <a:noFill/>
          <a:ln w="9525">
            <a:noFill/>
            <a:miter lim="800000"/>
            <a:headEnd/>
            <a:tailEnd/>
          </a:ln>
        </p:spPr>
      </p:pic>
      <p:pic>
        <p:nvPicPr>
          <p:cNvPr id="8" name="Picture 7" descr="pointing_finger.jpg"/>
          <p:cNvPicPr>
            <a:picLocks noChangeAspect="1"/>
          </p:cNvPicPr>
          <p:nvPr/>
        </p:nvPicPr>
        <p:blipFill>
          <a:blip r:embed="rId3" cstate="print"/>
          <a:srcRect/>
          <a:stretch>
            <a:fillRect/>
          </a:stretch>
        </p:blipFill>
        <p:spPr bwMode="auto">
          <a:xfrm>
            <a:off x="7752184" y="4221089"/>
            <a:ext cx="1440160" cy="1721991"/>
          </a:xfrm>
          <a:prstGeom prst="rect">
            <a:avLst/>
          </a:prstGeom>
          <a:noFill/>
          <a:ln w="9525">
            <a:noFill/>
            <a:miter lim="800000"/>
            <a:headEnd/>
            <a:tailEnd/>
          </a:ln>
        </p:spPr>
      </p:pic>
      <p:cxnSp>
        <p:nvCxnSpPr>
          <p:cNvPr id="10" name="Straight Arrow Connector 9"/>
          <p:cNvCxnSpPr/>
          <p:nvPr/>
        </p:nvCxnSpPr>
        <p:spPr>
          <a:xfrm>
            <a:off x="4511824" y="4293096"/>
            <a:ext cx="30963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11625" y="4869161"/>
            <a:ext cx="4620432" cy="646331"/>
          </a:xfrm>
          <a:prstGeom prst="rect">
            <a:avLst/>
          </a:prstGeom>
          <a:noFill/>
        </p:spPr>
        <p:txBody>
          <a:bodyPr wrap="none" rtlCol="0">
            <a:spAutoFit/>
          </a:bodyPr>
          <a:lstStyle/>
          <a:p>
            <a:r>
              <a:rPr lang="en-GB" sz="3600" dirty="0"/>
              <a:t>/s/  /t/  /</a:t>
            </a:r>
            <a:r>
              <a:rPr lang="en-GB" sz="3600" dirty="0" err="1"/>
              <a:t>i</a:t>
            </a:r>
            <a:r>
              <a:rPr lang="en-GB" sz="3600" dirty="0"/>
              <a:t>/  /k/    “ stick ”</a:t>
            </a:r>
          </a:p>
        </p:txBody>
      </p:sp>
      <p:sp>
        <p:nvSpPr>
          <p:cNvPr id="11" name="TextBox 10"/>
          <p:cNvSpPr txBox="1"/>
          <p:nvPr/>
        </p:nvSpPr>
        <p:spPr>
          <a:xfrm>
            <a:off x="479694" y="1827967"/>
            <a:ext cx="3451283" cy="1200329"/>
          </a:xfrm>
          <a:prstGeom prst="rect">
            <a:avLst/>
          </a:prstGeom>
          <a:noFill/>
        </p:spPr>
        <p:txBody>
          <a:bodyPr wrap="square" rtlCol="0">
            <a:spAutoFit/>
          </a:bodyPr>
          <a:lstStyle/>
          <a:p>
            <a:r>
              <a:rPr lang="en-GB" sz="2400" dirty="0"/>
              <a:t>We learn to sound out words by blending; looking for letter groups.</a:t>
            </a:r>
          </a:p>
        </p:txBody>
      </p:sp>
      <p:sp>
        <p:nvSpPr>
          <p:cNvPr id="12" name="Text Box 7">
            <a:extLst>
              <a:ext uri="{FF2B5EF4-FFF2-40B4-BE49-F238E27FC236}">
                <a16:creationId xmlns:a16="http://schemas.microsoft.com/office/drawing/2014/main" id="{F5B9A34B-EA59-4FBC-9814-C83456619777}"/>
              </a:ext>
            </a:extLst>
          </p:cNvPr>
          <p:cNvSpPr txBox="1">
            <a:spLocks noChangeArrowheads="1"/>
          </p:cNvSpPr>
          <p:nvPr/>
        </p:nvSpPr>
        <p:spPr bwMode="auto">
          <a:xfrm>
            <a:off x="2289920" y="5839893"/>
            <a:ext cx="7920880" cy="707886"/>
          </a:xfrm>
          <a:prstGeom prst="rect">
            <a:avLst/>
          </a:prstGeom>
          <a:solidFill>
            <a:srgbClr val="CC0066"/>
          </a:solidFill>
          <a:ln w="57150">
            <a:solidFill>
              <a:schemeClr val="accent1"/>
            </a:solidFill>
            <a:miter lim="800000"/>
            <a:headEnd/>
            <a:tailEnd/>
          </a:ln>
          <a:effectLst/>
        </p:spPr>
        <p:txBody>
          <a:bodyPr wrap="square">
            <a:spAutoFit/>
          </a:bodyPr>
          <a:lstStyle/>
          <a:p>
            <a:pPr algn="ctr">
              <a:spcBef>
                <a:spcPct val="50000"/>
              </a:spcBef>
            </a:pPr>
            <a:r>
              <a:rPr lang="en-GB" sz="4000" b="1" dirty="0"/>
              <a:t>blend letter sounds to read</a:t>
            </a:r>
            <a:endParaRPr lang="en-GB" sz="4000" b="1" dirty="0">
              <a:solidFill>
                <a:schemeClr val="bg1"/>
              </a:solidFill>
            </a:endParaRPr>
          </a:p>
        </p:txBody>
      </p:sp>
    </p:spTree>
    <p:extLst>
      <p:ext uri="{BB962C8B-B14F-4D97-AF65-F5344CB8AC3E}">
        <p14:creationId xmlns:p14="http://schemas.microsoft.com/office/powerpoint/2010/main" val="5724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90" y="1233629"/>
            <a:ext cx="9603275" cy="1049235"/>
          </a:xfrm>
        </p:spPr>
        <p:txBody>
          <a:bodyPr>
            <a:normAutofit/>
          </a:bodyPr>
          <a:lstStyle/>
          <a:p>
            <a:r>
              <a:rPr lang="en-GB" sz="3600" u="sng" cap="none" dirty="0">
                <a:latin typeface="+mn-lt"/>
              </a:rPr>
              <a:t>Spelling-with-editing routine</a:t>
            </a:r>
          </a:p>
        </p:txBody>
      </p:sp>
      <p:sp>
        <p:nvSpPr>
          <p:cNvPr id="3" name="Content Placeholder 2"/>
          <p:cNvSpPr>
            <a:spLocks noGrp="1"/>
          </p:cNvSpPr>
          <p:nvPr>
            <p:ph idx="1"/>
          </p:nvPr>
        </p:nvSpPr>
        <p:spPr>
          <a:xfrm>
            <a:off x="1338606" y="1776620"/>
            <a:ext cx="9982986" cy="4315071"/>
          </a:xfrm>
        </p:spPr>
        <p:txBody>
          <a:bodyPr>
            <a:normAutofit fontScale="85000" lnSpcReduction="20000"/>
          </a:bodyPr>
          <a:lstStyle/>
          <a:p>
            <a:r>
              <a:rPr lang="en-GB" sz="3200" dirty="0"/>
              <a:t>Face the same way as your child</a:t>
            </a:r>
          </a:p>
          <a:p>
            <a:r>
              <a:rPr lang="en-GB" sz="3200" dirty="0"/>
              <a:t>Left hand, palm facing – make sure your child sees your hand ‘on the left’</a:t>
            </a:r>
          </a:p>
          <a:p>
            <a:r>
              <a:rPr lang="en-GB" sz="3200" dirty="0"/>
              <a:t>Say the word to be spelt, very slowly – the individual sounds will ‘pop out’</a:t>
            </a:r>
          </a:p>
          <a:p>
            <a:r>
              <a:rPr lang="en-GB" sz="3200" dirty="0"/>
              <a:t>Tally the sounds onto thumb and fingers</a:t>
            </a:r>
          </a:p>
          <a:p>
            <a:r>
              <a:rPr lang="en-GB" sz="3200" dirty="0"/>
              <a:t>Repeat each sound separately and clearly</a:t>
            </a:r>
          </a:p>
          <a:p>
            <a:r>
              <a:rPr lang="en-GB" sz="3200" dirty="0"/>
              <a:t>Then count how many sounds</a:t>
            </a:r>
          </a:p>
        </p:txBody>
      </p:sp>
      <p:pic>
        <p:nvPicPr>
          <p:cNvPr id="4" name="Picture 3" descr="C:\Users\Debbie\AppData\Local\Microsoft\Windows\Temporary Internet Files\Content.IE5\B0ANBPVU\MC900441322[1].png"/>
          <p:cNvPicPr>
            <a:picLocks noChangeAspect="1" noChangeArrowheads="1"/>
          </p:cNvPicPr>
          <p:nvPr/>
        </p:nvPicPr>
        <p:blipFill>
          <a:blip r:embed="rId3" cstate="print"/>
          <a:srcRect/>
          <a:stretch>
            <a:fillRect/>
          </a:stretch>
        </p:blipFill>
        <p:spPr bwMode="auto">
          <a:xfrm rot="-2956945">
            <a:off x="113431" y="128244"/>
            <a:ext cx="1352550" cy="1352550"/>
          </a:xfrm>
          <a:prstGeom prst="rect">
            <a:avLst/>
          </a:prstGeom>
          <a:noFill/>
          <a:ln w="9525">
            <a:noFill/>
            <a:miter lim="800000"/>
            <a:headEnd/>
            <a:tailEnd/>
          </a:ln>
        </p:spPr>
      </p:pic>
      <p:sp>
        <p:nvSpPr>
          <p:cNvPr id="5" name="Text Box 8">
            <a:extLst>
              <a:ext uri="{FF2B5EF4-FFF2-40B4-BE49-F238E27FC236}">
                <a16:creationId xmlns:a16="http://schemas.microsoft.com/office/drawing/2014/main" id="{9CC4A6E2-CC1E-444D-992E-E3C31F66CACE}"/>
              </a:ext>
            </a:extLst>
          </p:cNvPr>
          <p:cNvSpPr txBox="1">
            <a:spLocks noChangeArrowheads="1"/>
          </p:cNvSpPr>
          <p:nvPr/>
        </p:nvSpPr>
        <p:spPr bwMode="auto">
          <a:xfrm>
            <a:off x="2308175" y="6014382"/>
            <a:ext cx="7560840" cy="769441"/>
          </a:xfrm>
          <a:prstGeom prst="rect">
            <a:avLst/>
          </a:prstGeom>
          <a:solidFill>
            <a:srgbClr val="D60093"/>
          </a:solidFill>
          <a:ln w="57150">
            <a:solidFill>
              <a:schemeClr val="accent1"/>
            </a:solidFill>
            <a:miter lim="800000"/>
            <a:headEnd/>
            <a:tailEnd/>
          </a:ln>
          <a:effectLst/>
        </p:spPr>
        <p:txBody>
          <a:bodyPr wrap="square">
            <a:spAutoFit/>
          </a:bodyPr>
          <a:lstStyle/>
          <a:p>
            <a:pPr algn="ctr">
              <a:spcBef>
                <a:spcPct val="50000"/>
              </a:spcBef>
            </a:pPr>
            <a:r>
              <a:rPr lang="en-GB" sz="4400" b="1" dirty="0"/>
              <a:t>segment sounds to spell</a:t>
            </a:r>
          </a:p>
        </p:txBody>
      </p:sp>
    </p:spTree>
    <p:extLst>
      <p:ext uri="{BB962C8B-B14F-4D97-AF65-F5344CB8AC3E}">
        <p14:creationId xmlns:p14="http://schemas.microsoft.com/office/powerpoint/2010/main" val="40163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cap="none" dirty="0"/>
              <a:t>What are the children talking about when they say </a:t>
            </a:r>
            <a:br>
              <a:rPr lang="en-GB" u="sng" cap="none" dirty="0"/>
            </a:br>
            <a:r>
              <a:rPr lang="en-GB" u="sng" cap="none" dirty="0"/>
              <a:t>“dot, dash, dive”?</a:t>
            </a:r>
          </a:p>
        </p:txBody>
      </p:sp>
      <p:pic>
        <p:nvPicPr>
          <p:cNvPr id="4" name="Content Placeholder 3"/>
          <p:cNvPicPr>
            <a:picLocks noGrp="1" noChangeAspect="1"/>
          </p:cNvPicPr>
          <p:nvPr>
            <p:ph idx="1"/>
          </p:nvPr>
        </p:nvPicPr>
        <p:blipFill rotWithShape="1">
          <a:blip r:embed="rId3"/>
          <a:srcRect l="23051" t="25659" r="8824" b="11532"/>
          <a:stretch/>
        </p:blipFill>
        <p:spPr>
          <a:xfrm>
            <a:off x="1807924" y="1934816"/>
            <a:ext cx="8576151" cy="4445438"/>
          </a:xfrm>
          <a:prstGeom prst="rect">
            <a:avLst/>
          </a:prstGeom>
        </p:spPr>
      </p:pic>
    </p:spTree>
    <p:extLst>
      <p:ext uri="{BB962C8B-B14F-4D97-AF65-F5344CB8AC3E}">
        <p14:creationId xmlns:p14="http://schemas.microsoft.com/office/powerpoint/2010/main" val="352168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08CC-E68A-4C9B-965D-5903DF8FFDDC}"/>
              </a:ext>
            </a:extLst>
          </p:cNvPr>
          <p:cNvSpPr>
            <a:spLocks noGrp="1"/>
          </p:cNvSpPr>
          <p:nvPr>
            <p:ph type="title"/>
          </p:nvPr>
        </p:nvSpPr>
        <p:spPr/>
        <p:txBody>
          <a:bodyPr/>
          <a:lstStyle/>
          <a:p>
            <a:r>
              <a:rPr lang="en-GB" u="sng" cap="none" dirty="0"/>
              <a:t>Why is Phonics important?</a:t>
            </a:r>
          </a:p>
        </p:txBody>
      </p:sp>
      <p:sp>
        <p:nvSpPr>
          <p:cNvPr id="3" name="Content Placeholder 2">
            <a:extLst>
              <a:ext uri="{FF2B5EF4-FFF2-40B4-BE49-F238E27FC236}">
                <a16:creationId xmlns:a16="http://schemas.microsoft.com/office/drawing/2014/main" id="{9CD0F8FC-7A21-4CA6-918B-0DA9ACA14E96}"/>
              </a:ext>
            </a:extLst>
          </p:cNvPr>
          <p:cNvSpPr>
            <a:spLocks noGrp="1"/>
          </p:cNvSpPr>
          <p:nvPr>
            <p:ph idx="1"/>
          </p:nvPr>
        </p:nvSpPr>
        <p:spPr/>
        <p:txBody>
          <a:bodyPr>
            <a:normAutofit/>
          </a:bodyPr>
          <a:lstStyle/>
          <a:p>
            <a:r>
              <a:rPr lang="en-GB" sz="2800" dirty="0"/>
              <a:t>It helps us to read.</a:t>
            </a:r>
          </a:p>
          <a:p>
            <a:r>
              <a:rPr lang="en-GB" sz="2800" dirty="0"/>
              <a:t>It helps us to write.</a:t>
            </a:r>
          </a:p>
          <a:p>
            <a:r>
              <a:rPr lang="en-GB" sz="2800" dirty="0"/>
              <a:t>It helps in every subject.</a:t>
            </a:r>
          </a:p>
          <a:p>
            <a:r>
              <a:rPr lang="en-GB" sz="2800" dirty="0"/>
              <a:t>It makes us more independent learners. </a:t>
            </a:r>
          </a:p>
        </p:txBody>
      </p:sp>
    </p:spTree>
    <p:extLst>
      <p:ext uri="{BB962C8B-B14F-4D97-AF65-F5344CB8AC3E}">
        <p14:creationId xmlns:p14="http://schemas.microsoft.com/office/powerpoint/2010/main" val="92877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9807-264B-4246-8E02-58DF4FBECC12}"/>
              </a:ext>
            </a:extLst>
          </p:cNvPr>
          <p:cNvSpPr>
            <a:spLocks noGrp="1"/>
          </p:cNvSpPr>
          <p:nvPr>
            <p:ph type="title"/>
          </p:nvPr>
        </p:nvSpPr>
        <p:spPr/>
        <p:txBody>
          <a:bodyPr/>
          <a:lstStyle/>
          <a:p>
            <a:r>
              <a:rPr lang="en-GB" cap="none" dirty="0"/>
              <a:t>If we know Phonics we can read our maths sheets!</a:t>
            </a:r>
          </a:p>
        </p:txBody>
      </p:sp>
      <p:pic>
        <p:nvPicPr>
          <p:cNvPr id="4" name="Picture 3">
            <a:extLst>
              <a:ext uri="{FF2B5EF4-FFF2-40B4-BE49-F238E27FC236}">
                <a16:creationId xmlns:a16="http://schemas.microsoft.com/office/drawing/2014/main" id="{0774FCC3-2653-4406-ACB0-B0D6B0949F95}"/>
              </a:ext>
            </a:extLst>
          </p:cNvPr>
          <p:cNvPicPr>
            <a:picLocks noChangeAspect="1"/>
          </p:cNvPicPr>
          <p:nvPr/>
        </p:nvPicPr>
        <p:blipFill rotWithShape="1">
          <a:blip r:embed="rId2"/>
          <a:srcRect l="16160" t="24330" r="16727" b="6805"/>
          <a:stretch/>
        </p:blipFill>
        <p:spPr>
          <a:xfrm>
            <a:off x="2004767" y="1853754"/>
            <a:ext cx="8182466" cy="4722829"/>
          </a:xfrm>
          <a:prstGeom prst="rect">
            <a:avLst/>
          </a:prstGeom>
        </p:spPr>
      </p:pic>
    </p:spTree>
    <p:extLst>
      <p:ext uri="{BB962C8B-B14F-4D97-AF65-F5344CB8AC3E}">
        <p14:creationId xmlns:p14="http://schemas.microsoft.com/office/powerpoint/2010/main" val="165253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9807-264B-4246-8E02-58DF4FBECC12}"/>
              </a:ext>
            </a:extLst>
          </p:cNvPr>
          <p:cNvSpPr>
            <a:spLocks noGrp="1"/>
          </p:cNvSpPr>
          <p:nvPr>
            <p:ph type="title"/>
          </p:nvPr>
        </p:nvSpPr>
        <p:spPr/>
        <p:txBody>
          <a:bodyPr/>
          <a:lstStyle/>
          <a:p>
            <a:r>
              <a:rPr lang="en-GB" cap="none" dirty="0"/>
              <a:t>If we know Phonics we can read our Phonics books!</a:t>
            </a:r>
          </a:p>
        </p:txBody>
      </p:sp>
      <p:pic>
        <p:nvPicPr>
          <p:cNvPr id="3" name="Picture 2">
            <a:extLst>
              <a:ext uri="{FF2B5EF4-FFF2-40B4-BE49-F238E27FC236}">
                <a16:creationId xmlns:a16="http://schemas.microsoft.com/office/drawing/2014/main" id="{30269763-B40D-407A-8162-4B3D32A4935D}"/>
              </a:ext>
            </a:extLst>
          </p:cNvPr>
          <p:cNvPicPr>
            <a:picLocks noChangeAspect="1"/>
          </p:cNvPicPr>
          <p:nvPr/>
        </p:nvPicPr>
        <p:blipFill rotWithShape="1">
          <a:blip r:embed="rId2"/>
          <a:srcRect l="19020" t="23780" r="54846" b="13952"/>
          <a:stretch/>
        </p:blipFill>
        <p:spPr>
          <a:xfrm rot="20576232">
            <a:off x="725864" y="1696950"/>
            <a:ext cx="2705493" cy="3626002"/>
          </a:xfrm>
          <a:prstGeom prst="rect">
            <a:avLst/>
          </a:prstGeom>
        </p:spPr>
      </p:pic>
      <p:pic>
        <p:nvPicPr>
          <p:cNvPr id="4" name="Picture 3">
            <a:extLst>
              <a:ext uri="{FF2B5EF4-FFF2-40B4-BE49-F238E27FC236}">
                <a16:creationId xmlns:a16="http://schemas.microsoft.com/office/drawing/2014/main" id="{A3D4BFEA-2350-4896-ABDA-9829AB9DC866}"/>
              </a:ext>
            </a:extLst>
          </p:cNvPr>
          <p:cNvPicPr>
            <a:picLocks noChangeAspect="1"/>
          </p:cNvPicPr>
          <p:nvPr/>
        </p:nvPicPr>
        <p:blipFill rotWithShape="1">
          <a:blip r:embed="rId3"/>
          <a:srcRect l="21031" t="35601" r="66289" b="27031"/>
          <a:stretch/>
        </p:blipFill>
        <p:spPr>
          <a:xfrm rot="1078556">
            <a:off x="9086986" y="1578179"/>
            <a:ext cx="2187448" cy="3626002"/>
          </a:xfrm>
          <a:prstGeom prst="rect">
            <a:avLst/>
          </a:prstGeom>
        </p:spPr>
      </p:pic>
      <p:pic>
        <p:nvPicPr>
          <p:cNvPr id="5" name="Picture 4">
            <a:extLst>
              <a:ext uri="{FF2B5EF4-FFF2-40B4-BE49-F238E27FC236}">
                <a16:creationId xmlns:a16="http://schemas.microsoft.com/office/drawing/2014/main" id="{E092F910-8982-4F43-A745-DBECD3A32B0C}"/>
              </a:ext>
            </a:extLst>
          </p:cNvPr>
          <p:cNvPicPr>
            <a:picLocks noChangeAspect="1"/>
          </p:cNvPicPr>
          <p:nvPr/>
        </p:nvPicPr>
        <p:blipFill rotWithShape="1">
          <a:blip r:embed="rId4"/>
          <a:srcRect l="25824" t="23780" r="25619" b="19381"/>
          <a:stretch/>
        </p:blipFill>
        <p:spPr>
          <a:xfrm>
            <a:off x="3148552" y="1630837"/>
            <a:ext cx="5920033" cy="3898028"/>
          </a:xfrm>
          <a:prstGeom prst="rect">
            <a:avLst/>
          </a:prstGeom>
        </p:spPr>
      </p:pic>
    </p:spTree>
    <p:extLst>
      <p:ext uri="{BB962C8B-B14F-4D97-AF65-F5344CB8AC3E}">
        <p14:creationId xmlns:p14="http://schemas.microsoft.com/office/powerpoint/2010/main" val="377601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9464-66AE-4527-B5EB-DB4AB5234C2E}"/>
              </a:ext>
            </a:extLst>
          </p:cNvPr>
          <p:cNvSpPr>
            <a:spLocks noGrp="1"/>
          </p:cNvSpPr>
          <p:nvPr>
            <p:ph type="title"/>
          </p:nvPr>
        </p:nvSpPr>
        <p:spPr/>
        <p:txBody>
          <a:bodyPr/>
          <a:lstStyle/>
          <a:p>
            <a:r>
              <a:rPr lang="en-GB" cap="none" dirty="0"/>
              <a:t>We are working towards the Year 2 SATS</a:t>
            </a:r>
          </a:p>
        </p:txBody>
      </p:sp>
      <p:pic>
        <p:nvPicPr>
          <p:cNvPr id="4" name="Picture 3">
            <a:extLst>
              <a:ext uri="{FF2B5EF4-FFF2-40B4-BE49-F238E27FC236}">
                <a16:creationId xmlns:a16="http://schemas.microsoft.com/office/drawing/2014/main" id="{13D3659C-BB2B-45EB-9DFB-79FAB5C12DC4}"/>
              </a:ext>
            </a:extLst>
          </p:cNvPr>
          <p:cNvPicPr>
            <a:picLocks noChangeAspect="1"/>
          </p:cNvPicPr>
          <p:nvPr/>
        </p:nvPicPr>
        <p:blipFill rotWithShape="1">
          <a:blip r:embed="rId2"/>
          <a:srcRect l="21233" t="27031" r="23995" b="8728"/>
          <a:stretch/>
        </p:blipFill>
        <p:spPr>
          <a:xfrm>
            <a:off x="2136070" y="1325852"/>
            <a:ext cx="7919860" cy="5225068"/>
          </a:xfrm>
          <a:prstGeom prst="rect">
            <a:avLst/>
          </a:prstGeom>
        </p:spPr>
      </p:pic>
    </p:spTree>
    <p:extLst>
      <p:ext uri="{BB962C8B-B14F-4D97-AF65-F5344CB8AC3E}">
        <p14:creationId xmlns:p14="http://schemas.microsoft.com/office/powerpoint/2010/main" val="96725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9464-66AE-4527-B5EB-DB4AB5234C2E}"/>
              </a:ext>
            </a:extLst>
          </p:cNvPr>
          <p:cNvSpPr>
            <a:spLocks noGrp="1"/>
          </p:cNvSpPr>
          <p:nvPr>
            <p:ph type="title"/>
          </p:nvPr>
        </p:nvSpPr>
        <p:spPr/>
        <p:txBody>
          <a:bodyPr/>
          <a:lstStyle/>
          <a:p>
            <a:r>
              <a:rPr lang="en-GB" cap="none" dirty="0"/>
              <a:t>We are working towards the Year 2 SATS</a:t>
            </a:r>
          </a:p>
        </p:txBody>
      </p:sp>
      <p:pic>
        <p:nvPicPr>
          <p:cNvPr id="3" name="Picture 2">
            <a:extLst>
              <a:ext uri="{FF2B5EF4-FFF2-40B4-BE49-F238E27FC236}">
                <a16:creationId xmlns:a16="http://schemas.microsoft.com/office/drawing/2014/main" id="{A9DC04B9-63A8-46E9-A195-EB318C068E1D}"/>
              </a:ext>
            </a:extLst>
          </p:cNvPr>
          <p:cNvPicPr>
            <a:picLocks noChangeAspect="1"/>
          </p:cNvPicPr>
          <p:nvPr/>
        </p:nvPicPr>
        <p:blipFill rotWithShape="1">
          <a:blip r:embed="rId2"/>
          <a:srcRect l="21881" t="29278" r="23454" b="12715"/>
          <a:stretch/>
        </p:blipFill>
        <p:spPr>
          <a:xfrm>
            <a:off x="1641835" y="1349578"/>
            <a:ext cx="8908330" cy="5317280"/>
          </a:xfrm>
          <a:prstGeom prst="rect">
            <a:avLst/>
          </a:prstGeom>
        </p:spPr>
      </p:pic>
    </p:spTree>
    <p:extLst>
      <p:ext uri="{BB962C8B-B14F-4D97-AF65-F5344CB8AC3E}">
        <p14:creationId xmlns:p14="http://schemas.microsoft.com/office/powerpoint/2010/main" val="94951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EDBF-0C20-4AED-8050-E5E6D6B9CA19}"/>
              </a:ext>
            </a:extLst>
          </p:cNvPr>
          <p:cNvSpPr>
            <a:spLocks noGrp="1"/>
          </p:cNvSpPr>
          <p:nvPr>
            <p:ph type="title"/>
          </p:nvPr>
        </p:nvSpPr>
        <p:spPr>
          <a:xfrm>
            <a:off x="1451579" y="757385"/>
            <a:ext cx="9603275" cy="1049235"/>
          </a:xfrm>
        </p:spPr>
        <p:txBody>
          <a:bodyPr/>
          <a:lstStyle/>
          <a:p>
            <a:r>
              <a:rPr lang="en-GB" cap="none" dirty="0"/>
              <a:t>New Homework</a:t>
            </a:r>
          </a:p>
        </p:txBody>
      </p:sp>
      <p:sp>
        <p:nvSpPr>
          <p:cNvPr id="3" name="Content Placeholder 2">
            <a:extLst>
              <a:ext uri="{FF2B5EF4-FFF2-40B4-BE49-F238E27FC236}">
                <a16:creationId xmlns:a16="http://schemas.microsoft.com/office/drawing/2014/main" id="{0CA49190-1C1C-4F2D-9979-203996F43B9B}"/>
              </a:ext>
            </a:extLst>
          </p:cNvPr>
          <p:cNvSpPr>
            <a:spLocks noGrp="1"/>
          </p:cNvSpPr>
          <p:nvPr>
            <p:ph idx="1"/>
          </p:nvPr>
        </p:nvSpPr>
        <p:spPr/>
        <p:txBody>
          <a:bodyPr>
            <a:normAutofit fontScale="85000" lnSpcReduction="20000"/>
          </a:bodyPr>
          <a:lstStyle/>
          <a:p>
            <a:r>
              <a:rPr lang="en-GB" sz="3200" dirty="0"/>
              <a:t>Each day you will get a new phonics word list.</a:t>
            </a:r>
          </a:p>
          <a:p>
            <a:r>
              <a:rPr lang="en-GB" sz="3200" dirty="0"/>
              <a:t>The children have already read these words with us in school so it is just extra practice.</a:t>
            </a:r>
          </a:p>
          <a:p>
            <a:r>
              <a:rPr lang="en-GB" sz="3200" dirty="0"/>
              <a:t>The children have to dot, dash, dive them to help with their Phonics Screening Test. Then you or your child can tick them if they have read them correctly.</a:t>
            </a:r>
          </a:p>
          <a:p>
            <a:r>
              <a:rPr lang="en-GB" sz="3200" dirty="0"/>
              <a:t>Wednesday homework will be a Phonics Screening practise page. </a:t>
            </a:r>
          </a:p>
        </p:txBody>
      </p:sp>
    </p:spTree>
    <p:extLst>
      <p:ext uri="{BB962C8B-B14F-4D97-AF65-F5344CB8AC3E}">
        <p14:creationId xmlns:p14="http://schemas.microsoft.com/office/powerpoint/2010/main" val="180559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D32-9A64-42E5-B5F1-CD43F5A768FB}"/>
              </a:ext>
            </a:extLst>
          </p:cNvPr>
          <p:cNvSpPr>
            <a:spLocks noGrp="1"/>
          </p:cNvSpPr>
          <p:nvPr>
            <p:ph type="title"/>
          </p:nvPr>
        </p:nvSpPr>
        <p:spPr/>
        <p:txBody>
          <a:bodyPr/>
          <a:lstStyle/>
          <a:p>
            <a:r>
              <a:rPr lang="en-GB" cap="none" dirty="0"/>
              <a:t>Year 1 Demo</a:t>
            </a:r>
          </a:p>
        </p:txBody>
      </p:sp>
      <p:sp>
        <p:nvSpPr>
          <p:cNvPr id="3" name="Content Placeholder 2">
            <a:extLst>
              <a:ext uri="{FF2B5EF4-FFF2-40B4-BE49-F238E27FC236}">
                <a16:creationId xmlns:a16="http://schemas.microsoft.com/office/drawing/2014/main" id="{DB0EF479-7AF6-4528-AEB0-618BEFBFF7EA}"/>
              </a:ext>
            </a:extLst>
          </p:cNvPr>
          <p:cNvSpPr>
            <a:spLocks noGrp="1"/>
          </p:cNvSpPr>
          <p:nvPr>
            <p:ph idx="1"/>
          </p:nvPr>
        </p:nvSpPr>
        <p:spPr/>
        <p:txBody>
          <a:bodyPr>
            <a:normAutofit/>
          </a:bodyPr>
          <a:lstStyle/>
          <a:p>
            <a:pPr marL="0" indent="0" algn="ctr">
              <a:buNone/>
            </a:pPr>
            <a:r>
              <a:rPr lang="en-GB" sz="13800" dirty="0">
                <a:latin typeface="Comic Sans MS" panose="030F0702030302020204" pitchFamily="66" charset="0"/>
              </a:rPr>
              <a:t>globe</a:t>
            </a:r>
          </a:p>
        </p:txBody>
      </p:sp>
    </p:spTree>
    <p:extLst>
      <p:ext uri="{BB962C8B-B14F-4D97-AF65-F5344CB8AC3E}">
        <p14:creationId xmlns:p14="http://schemas.microsoft.com/office/powerpoint/2010/main" val="248553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0F92-2B1C-43A8-9A6F-0792F5B20331}"/>
              </a:ext>
            </a:extLst>
          </p:cNvPr>
          <p:cNvSpPr>
            <a:spLocks noGrp="1"/>
          </p:cNvSpPr>
          <p:nvPr>
            <p:ph type="title"/>
          </p:nvPr>
        </p:nvSpPr>
        <p:spPr/>
        <p:txBody>
          <a:bodyPr/>
          <a:lstStyle/>
          <a:p>
            <a:r>
              <a:rPr lang="en-GB" cap="none" dirty="0"/>
              <a:t>Reading At Home</a:t>
            </a:r>
          </a:p>
        </p:txBody>
      </p:sp>
      <p:sp>
        <p:nvSpPr>
          <p:cNvPr id="3" name="Content Placeholder 2">
            <a:extLst>
              <a:ext uri="{FF2B5EF4-FFF2-40B4-BE49-F238E27FC236}">
                <a16:creationId xmlns:a16="http://schemas.microsoft.com/office/drawing/2014/main" id="{DE9348D8-E143-4D2C-8A9F-FB6301B8C0A0}"/>
              </a:ext>
            </a:extLst>
          </p:cNvPr>
          <p:cNvSpPr>
            <a:spLocks noGrp="1"/>
          </p:cNvSpPr>
          <p:nvPr>
            <p:ph idx="1"/>
          </p:nvPr>
        </p:nvSpPr>
        <p:spPr/>
        <p:txBody>
          <a:bodyPr>
            <a:normAutofit fontScale="92500" lnSpcReduction="20000"/>
          </a:bodyPr>
          <a:lstStyle/>
          <a:p>
            <a:r>
              <a:rPr lang="en-GB" sz="3200" dirty="0"/>
              <a:t>Please read with your child at home every day.</a:t>
            </a:r>
          </a:p>
          <a:p>
            <a:r>
              <a:rPr lang="en-GB" sz="3200" dirty="0"/>
              <a:t>Just 5 minutes makes a massive difference to their reading.</a:t>
            </a:r>
          </a:p>
          <a:p>
            <a:r>
              <a:rPr lang="en-GB" sz="3200" dirty="0"/>
              <a:t>Talk about the story with them to check they understand what they are reading.</a:t>
            </a:r>
          </a:p>
          <a:p>
            <a:r>
              <a:rPr lang="en-GB" sz="3200" dirty="0"/>
              <a:t>Please bring their books into school everyday as we will read with them in school as well when we can.</a:t>
            </a:r>
          </a:p>
        </p:txBody>
      </p:sp>
    </p:spTree>
    <p:extLst>
      <p:ext uri="{BB962C8B-B14F-4D97-AF65-F5344CB8AC3E}">
        <p14:creationId xmlns:p14="http://schemas.microsoft.com/office/powerpoint/2010/main" val="122129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2E4-B91E-4F45-8936-D256E7647A2A}"/>
              </a:ext>
            </a:extLst>
          </p:cNvPr>
          <p:cNvSpPr>
            <a:spLocks noGrp="1"/>
          </p:cNvSpPr>
          <p:nvPr>
            <p:ph type="title"/>
          </p:nvPr>
        </p:nvSpPr>
        <p:spPr/>
        <p:txBody>
          <a:bodyPr/>
          <a:lstStyle/>
          <a:p>
            <a:r>
              <a:rPr lang="en-GB" cap="none" dirty="0"/>
              <a:t>Attendance</a:t>
            </a:r>
          </a:p>
        </p:txBody>
      </p:sp>
      <p:sp>
        <p:nvSpPr>
          <p:cNvPr id="3" name="Content Placeholder 2">
            <a:extLst>
              <a:ext uri="{FF2B5EF4-FFF2-40B4-BE49-F238E27FC236}">
                <a16:creationId xmlns:a16="http://schemas.microsoft.com/office/drawing/2014/main" id="{391BFFBA-DA16-4AD6-9DD2-6853513B4F6F}"/>
              </a:ext>
            </a:extLst>
          </p:cNvPr>
          <p:cNvSpPr>
            <a:spLocks noGrp="1"/>
          </p:cNvSpPr>
          <p:nvPr>
            <p:ph idx="1"/>
          </p:nvPr>
        </p:nvSpPr>
        <p:spPr/>
        <p:txBody>
          <a:bodyPr/>
          <a:lstStyle/>
          <a:p>
            <a:r>
              <a:rPr lang="en-GB" dirty="0"/>
              <a:t>Please try to bring your child to school as much as possible.</a:t>
            </a:r>
          </a:p>
          <a:p>
            <a:r>
              <a:rPr lang="en-GB" dirty="0"/>
              <a:t>If they are late in the morning they are missing out on their first Phonics lesson of the day which really affects their learning.</a:t>
            </a:r>
          </a:p>
          <a:p>
            <a:r>
              <a:rPr lang="en-GB" dirty="0"/>
              <a:t>If they are late they also miss out on extra breakfast!</a:t>
            </a:r>
          </a:p>
        </p:txBody>
      </p:sp>
    </p:spTree>
    <p:extLst>
      <p:ext uri="{BB962C8B-B14F-4D97-AF65-F5344CB8AC3E}">
        <p14:creationId xmlns:p14="http://schemas.microsoft.com/office/powerpoint/2010/main" val="249065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D32-9A64-42E5-B5F1-CD43F5A768FB}"/>
              </a:ext>
            </a:extLst>
          </p:cNvPr>
          <p:cNvSpPr>
            <a:spLocks noGrp="1"/>
          </p:cNvSpPr>
          <p:nvPr>
            <p:ph type="title"/>
          </p:nvPr>
        </p:nvSpPr>
        <p:spPr/>
        <p:txBody>
          <a:bodyPr/>
          <a:lstStyle/>
          <a:p>
            <a:r>
              <a:rPr lang="en-GB" cap="none" dirty="0"/>
              <a:t>Year 1 Demo</a:t>
            </a:r>
          </a:p>
        </p:txBody>
      </p:sp>
      <p:sp>
        <p:nvSpPr>
          <p:cNvPr id="3" name="Content Placeholder 2">
            <a:extLst>
              <a:ext uri="{FF2B5EF4-FFF2-40B4-BE49-F238E27FC236}">
                <a16:creationId xmlns:a16="http://schemas.microsoft.com/office/drawing/2014/main" id="{DB0EF479-7AF6-4528-AEB0-618BEFBFF7EA}"/>
              </a:ext>
            </a:extLst>
          </p:cNvPr>
          <p:cNvSpPr>
            <a:spLocks noGrp="1"/>
          </p:cNvSpPr>
          <p:nvPr>
            <p:ph idx="1"/>
          </p:nvPr>
        </p:nvSpPr>
        <p:spPr/>
        <p:txBody>
          <a:bodyPr>
            <a:normAutofit/>
          </a:bodyPr>
          <a:lstStyle/>
          <a:p>
            <a:pPr marL="0" indent="0" algn="ctr">
              <a:buNone/>
            </a:pPr>
            <a:r>
              <a:rPr lang="en-GB" sz="13800" dirty="0">
                <a:latin typeface="Comic Sans MS" panose="030F0702030302020204" pitchFamily="66" charset="0"/>
              </a:rPr>
              <a:t>teams</a:t>
            </a:r>
          </a:p>
        </p:txBody>
      </p:sp>
    </p:spTree>
    <p:extLst>
      <p:ext uri="{BB962C8B-B14F-4D97-AF65-F5344CB8AC3E}">
        <p14:creationId xmlns:p14="http://schemas.microsoft.com/office/powerpoint/2010/main" val="400894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D32-9A64-42E5-B5F1-CD43F5A768FB}"/>
              </a:ext>
            </a:extLst>
          </p:cNvPr>
          <p:cNvSpPr>
            <a:spLocks noGrp="1"/>
          </p:cNvSpPr>
          <p:nvPr>
            <p:ph type="title"/>
          </p:nvPr>
        </p:nvSpPr>
        <p:spPr/>
        <p:txBody>
          <a:bodyPr/>
          <a:lstStyle/>
          <a:p>
            <a:r>
              <a:rPr lang="en-GB" cap="none" dirty="0"/>
              <a:t>Year 1 Demo</a:t>
            </a:r>
          </a:p>
        </p:txBody>
      </p:sp>
      <p:sp>
        <p:nvSpPr>
          <p:cNvPr id="3" name="Content Placeholder 2">
            <a:extLst>
              <a:ext uri="{FF2B5EF4-FFF2-40B4-BE49-F238E27FC236}">
                <a16:creationId xmlns:a16="http://schemas.microsoft.com/office/drawing/2014/main" id="{DB0EF479-7AF6-4528-AEB0-618BEFBFF7EA}"/>
              </a:ext>
            </a:extLst>
          </p:cNvPr>
          <p:cNvSpPr>
            <a:spLocks noGrp="1"/>
          </p:cNvSpPr>
          <p:nvPr>
            <p:ph idx="1"/>
          </p:nvPr>
        </p:nvSpPr>
        <p:spPr/>
        <p:txBody>
          <a:bodyPr>
            <a:normAutofit/>
          </a:bodyPr>
          <a:lstStyle/>
          <a:p>
            <a:pPr marL="0" indent="0" algn="ctr">
              <a:buNone/>
            </a:pPr>
            <a:r>
              <a:rPr lang="en-GB" sz="13800" dirty="0">
                <a:latin typeface="Comic Sans MS" panose="030F0702030302020204" pitchFamily="66" charset="0"/>
              </a:rPr>
              <a:t>bowl</a:t>
            </a:r>
          </a:p>
        </p:txBody>
      </p:sp>
    </p:spTree>
    <p:extLst>
      <p:ext uri="{BB962C8B-B14F-4D97-AF65-F5344CB8AC3E}">
        <p14:creationId xmlns:p14="http://schemas.microsoft.com/office/powerpoint/2010/main" val="406377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D32-9A64-42E5-B5F1-CD43F5A768FB}"/>
              </a:ext>
            </a:extLst>
          </p:cNvPr>
          <p:cNvSpPr>
            <a:spLocks noGrp="1"/>
          </p:cNvSpPr>
          <p:nvPr>
            <p:ph type="title"/>
          </p:nvPr>
        </p:nvSpPr>
        <p:spPr/>
        <p:txBody>
          <a:bodyPr/>
          <a:lstStyle/>
          <a:p>
            <a:r>
              <a:rPr lang="en-GB" cap="none" dirty="0"/>
              <a:t>Year 1 Demo</a:t>
            </a:r>
          </a:p>
        </p:txBody>
      </p:sp>
      <p:sp>
        <p:nvSpPr>
          <p:cNvPr id="3" name="Content Placeholder 2">
            <a:extLst>
              <a:ext uri="{FF2B5EF4-FFF2-40B4-BE49-F238E27FC236}">
                <a16:creationId xmlns:a16="http://schemas.microsoft.com/office/drawing/2014/main" id="{DB0EF479-7AF6-4528-AEB0-618BEFBFF7EA}"/>
              </a:ext>
            </a:extLst>
          </p:cNvPr>
          <p:cNvSpPr>
            <a:spLocks noGrp="1"/>
          </p:cNvSpPr>
          <p:nvPr>
            <p:ph idx="1"/>
          </p:nvPr>
        </p:nvSpPr>
        <p:spPr/>
        <p:txBody>
          <a:bodyPr>
            <a:normAutofit/>
          </a:bodyPr>
          <a:lstStyle/>
          <a:p>
            <a:pPr marL="0" indent="0" algn="ctr">
              <a:buNone/>
            </a:pPr>
            <a:r>
              <a:rPr lang="en-GB" sz="13800" dirty="0">
                <a:latin typeface="Comic Sans MS" panose="030F0702030302020204" pitchFamily="66" charset="0"/>
              </a:rPr>
              <a:t>chase</a:t>
            </a:r>
          </a:p>
        </p:txBody>
      </p:sp>
    </p:spTree>
    <p:extLst>
      <p:ext uri="{BB962C8B-B14F-4D97-AF65-F5344CB8AC3E}">
        <p14:creationId xmlns:p14="http://schemas.microsoft.com/office/powerpoint/2010/main" val="115102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D32-9A64-42E5-B5F1-CD43F5A768FB}"/>
              </a:ext>
            </a:extLst>
          </p:cNvPr>
          <p:cNvSpPr>
            <a:spLocks noGrp="1"/>
          </p:cNvSpPr>
          <p:nvPr>
            <p:ph type="title"/>
          </p:nvPr>
        </p:nvSpPr>
        <p:spPr/>
        <p:txBody>
          <a:bodyPr/>
          <a:lstStyle/>
          <a:p>
            <a:r>
              <a:rPr lang="en-GB" cap="none" dirty="0"/>
              <a:t>Year 1 Demo</a:t>
            </a:r>
          </a:p>
        </p:txBody>
      </p:sp>
      <p:pic>
        <p:nvPicPr>
          <p:cNvPr id="6" name="Picture 5">
            <a:extLst>
              <a:ext uri="{FF2B5EF4-FFF2-40B4-BE49-F238E27FC236}">
                <a16:creationId xmlns:a16="http://schemas.microsoft.com/office/drawing/2014/main" id="{529626B4-48AB-478E-B81D-F3ACEB531165}"/>
              </a:ext>
            </a:extLst>
          </p:cNvPr>
          <p:cNvPicPr>
            <a:picLocks noChangeAspect="1"/>
          </p:cNvPicPr>
          <p:nvPr/>
        </p:nvPicPr>
        <p:blipFill rotWithShape="1">
          <a:blip r:embed="rId2"/>
          <a:srcRect l="24433" t="27031" r="24459" b="39931"/>
          <a:stretch/>
        </p:blipFill>
        <p:spPr>
          <a:xfrm>
            <a:off x="1504388" y="2032863"/>
            <a:ext cx="9497655" cy="3453537"/>
          </a:xfrm>
          <a:prstGeom prst="rect">
            <a:avLst/>
          </a:prstGeom>
        </p:spPr>
      </p:pic>
    </p:spTree>
    <p:extLst>
      <p:ext uri="{BB962C8B-B14F-4D97-AF65-F5344CB8AC3E}">
        <p14:creationId xmlns:p14="http://schemas.microsoft.com/office/powerpoint/2010/main" val="121354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D32-9A64-42E5-B5F1-CD43F5A768FB}"/>
              </a:ext>
            </a:extLst>
          </p:cNvPr>
          <p:cNvSpPr>
            <a:spLocks noGrp="1"/>
          </p:cNvSpPr>
          <p:nvPr>
            <p:ph type="title"/>
          </p:nvPr>
        </p:nvSpPr>
        <p:spPr/>
        <p:txBody>
          <a:bodyPr/>
          <a:lstStyle/>
          <a:p>
            <a:r>
              <a:rPr lang="en-GB" cap="none" dirty="0"/>
              <a:t>Year 1 Demo</a:t>
            </a:r>
          </a:p>
        </p:txBody>
      </p:sp>
      <p:pic>
        <p:nvPicPr>
          <p:cNvPr id="6" name="Picture 5">
            <a:extLst>
              <a:ext uri="{FF2B5EF4-FFF2-40B4-BE49-F238E27FC236}">
                <a16:creationId xmlns:a16="http://schemas.microsoft.com/office/drawing/2014/main" id="{529626B4-48AB-478E-B81D-F3ACEB531165}"/>
              </a:ext>
            </a:extLst>
          </p:cNvPr>
          <p:cNvPicPr>
            <a:picLocks noChangeAspect="1"/>
          </p:cNvPicPr>
          <p:nvPr/>
        </p:nvPicPr>
        <p:blipFill rotWithShape="1">
          <a:blip r:embed="rId2"/>
          <a:srcRect l="24446" t="61537" r="24446" b="5425"/>
          <a:stretch/>
        </p:blipFill>
        <p:spPr>
          <a:xfrm>
            <a:off x="1504388" y="2032863"/>
            <a:ext cx="9497655" cy="3453537"/>
          </a:xfrm>
          <a:prstGeom prst="rect">
            <a:avLst/>
          </a:prstGeom>
        </p:spPr>
      </p:pic>
    </p:spTree>
    <p:extLst>
      <p:ext uri="{BB962C8B-B14F-4D97-AF65-F5344CB8AC3E}">
        <p14:creationId xmlns:p14="http://schemas.microsoft.com/office/powerpoint/2010/main" val="316799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D32-9A64-42E5-B5F1-CD43F5A768FB}"/>
              </a:ext>
            </a:extLst>
          </p:cNvPr>
          <p:cNvSpPr>
            <a:spLocks noGrp="1"/>
          </p:cNvSpPr>
          <p:nvPr>
            <p:ph type="title"/>
          </p:nvPr>
        </p:nvSpPr>
        <p:spPr/>
        <p:txBody>
          <a:bodyPr/>
          <a:lstStyle/>
          <a:p>
            <a:r>
              <a:rPr lang="en-GB" cap="none" dirty="0"/>
              <a:t>Year 1 Demo</a:t>
            </a:r>
          </a:p>
        </p:txBody>
      </p:sp>
      <p:pic>
        <p:nvPicPr>
          <p:cNvPr id="4" name="Picture 3">
            <a:extLst>
              <a:ext uri="{FF2B5EF4-FFF2-40B4-BE49-F238E27FC236}">
                <a16:creationId xmlns:a16="http://schemas.microsoft.com/office/drawing/2014/main" id="{76F9D54D-7210-4F58-99B3-FDA79B413E56}"/>
              </a:ext>
            </a:extLst>
          </p:cNvPr>
          <p:cNvPicPr>
            <a:picLocks noChangeAspect="1"/>
          </p:cNvPicPr>
          <p:nvPr/>
        </p:nvPicPr>
        <p:blipFill rotWithShape="1">
          <a:blip r:embed="rId2"/>
          <a:srcRect l="24466" t="58272" r="24349" b="9288"/>
          <a:stretch/>
        </p:blipFill>
        <p:spPr>
          <a:xfrm>
            <a:off x="1187776" y="2055042"/>
            <a:ext cx="10154107" cy="3619893"/>
          </a:xfrm>
          <a:prstGeom prst="rect">
            <a:avLst/>
          </a:prstGeom>
        </p:spPr>
      </p:pic>
    </p:spTree>
    <p:extLst>
      <p:ext uri="{BB962C8B-B14F-4D97-AF65-F5344CB8AC3E}">
        <p14:creationId xmlns:p14="http://schemas.microsoft.com/office/powerpoint/2010/main" val="327631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D32-9A64-42E5-B5F1-CD43F5A768FB}"/>
              </a:ext>
            </a:extLst>
          </p:cNvPr>
          <p:cNvSpPr>
            <a:spLocks noGrp="1"/>
          </p:cNvSpPr>
          <p:nvPr>
            <p:ph type="title"/>
          </p:nvPr>
        </p:nvSpPr>
        <p:spPr/>
        <p:txBody>
          <a:bodyPr/>
          <a:lstStyle/>
          <a:p>
            <a:r>
              <a:rPr lang="en-GB" cap="none" dirty="0"/>
              <a:t>Year 1 Demo</a:t>
            </a:r>
          </a:p>
        </p:txBody>
      </p:sp>
      <p:pic>
        <p:nvPicPr>
          <p:cNvPr id="3" name="Picture 2">
            <a:extLst>
              <a:ext uri="{FF2B5EF4-FFF2-40B4-BE49-F238E27FC236}">
                <a16:creationId xmlns:a16="http://schemas.microsoft.com/office/drawing/2014/main" id="{B3424D15-E288-452E-B949-4D279DF91CEA}"/>
              </a:ext>
            </a:extLst>
          </p:cNvPr>
          <p:cNvPicPr>
            <a:picLocks noChangeAspect="1"/>
          </p:cNvPicPr>
          <p:nvPr/>
        </p:nvPicPr>
        <p:blipFill rotWithShape="1">
          <a:blip r:embed="rId2"/>
          <a:srcRect l="24356" t="22543" r="24459" b="45017"/>
          <a:stretch/>
        </p:blipFill>
        <p:spPr>
          <a:xfrm>
            <a:off x="1187776" y="2055042"/>
            <a:ext cx="10154107" cy="3619893"/>
          </a:xfrm>
          <a:prstGeom prst="rect">
            <a:avLst/>
          </a:prstGeom>
        </p:spPr>
      </p:pic>
    </p:spTree>
    <p:extLst>
      <p:ext uri="{BB962C8B-B14F-4D97-AF65-F5344CB8AC3E}">
        <p14:creationId xmlns:p14="http://schemas.microsoft.com/office/powerpoint/2010/main" val="14326046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83</TotalTime>
  <Words>599</Words>
  <Application>Microsoft Office PowerPoint</Application>
  <PresentationFormat>Widescreen</PresentationFormat>
  <Paragraphs>68</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Gill Sans MT</vt:lpstr>
      <vt:lpstr>Gallery</vt:lpstr>
      <vt:lpstr>Year 1 Phonics</vt:lpstr>
      <vt:lpstr>Year 1 Demo</vt:lpstr>
      <vt:lpstr>Year 1 Demo</vt:lpstr>
      <vt:lpstr>Year 1 Demo</vt:lpstr>
      <vt:lpstr>Year 1 Demo</vt:lpstr>
      <vt:lpstr>Year 1 Demo</vt:lpstr>
      <vt:lpstr>Year 1 Demo</vt:lpstr>
      <vt:lpstr>Year 1 Demo</vt:lpstr>
      <vt:lpstr>Year 1 Demo</vt:lpstr>
      <vt:lpstr>Phonics Screening Check</vt:lpstr>
      <vt:lpstr>Decoding</vt:lpstr>
      <vt:lpstr>Spelling-with-editing routine</vt:lpstr>
      <vt:lpstr>What are the children talking about when they say  “dot, dash, dive”?</vt:lpstr>
      <vt:lpstr>Why is Phonics important?</vt:lpstr>
      <vt:lpstr>If we know Phonics we can read our maths sheets!</vt:lpstr>
      <vt:lpstr>If we know Phonics we can read our Phonics books!</vt:lpstr>
      <vt:lpstr>We are working towards the Year 2 SATS</vt:lpstr>
      <vt:lpstr>We are working towards the Year 2 SATS</vt:lpstr>
      <vt:lpstr>New Homework</vt:lpstr>
      <vt:lpstr>Reading At Home</vt:lpstr>
      <vt:lpstr>Attendance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Phonics</dc:title>
  <dc:creator>Miss Orpin</dc:creator>
  <cp:lastModifiedBy>Miss Orpin</cp:lastModifiedBy>
  <cp:revision>10</cp:revision>
  <dcterms:created xsi:type="dcterms:W3CDTF">2023-03-01T09:22:02Z</dcterms:created>
  <dcterms:modified xsi:type="dcterms:W3CDTF">2023-03-08T08:55:11Z</dcterms:modified>
</cp:coreProperties>
</file>